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A411-9686-4C15-9090-C9AEB1CB5805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5C37-B65B-4E7C-8739-7E91B69CB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A411-9686-4C15-9090-C9AEB1CB5805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5C37-B65B-4E7C-8739-7E91B69CB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A411-9686-4C15-9090-C9AEB1CB5805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5C37-B65B-4E7C-8739-7E91B69CB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A411-9686-4C15-9090-C9AEB1CB5805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5C37-B65B-4E7C-8739-7E91B69CB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A411-9686-4C15-9090-C9AEB1CB5805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5C37-B65B-4E7C-8739-7E91B69CB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A411-9686-4C15-9090-C9AEB1CB5805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5C37-B65B-4E7C-8739-7E91B69CB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A411-9686-4C15-9090-C9AEB1CB5805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5C37-B65B-4E7C-8739-7E91B69CB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A411-9686-4C15-9090-C9AEB1CB5805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5C37-B65B-4E7C-8739-7E91B69CB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A411-9686-4C15-9090-C9AEB1CB5805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5C37-B65B-4E7C-8739-7E91B69CB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A411-9686-4C15-9090-C9AEB1CB5805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5C37-B65B-4E7C-8739-7E91B69CB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A411-9686-4C15-9090-C9AEB1CB5805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5C37-B65B-4E7C-8739-7E91B69CB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CA411-9686-4C15-9090-C9AEB1CB5805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25C37-B65B-4E7C-8739-7E91B69CB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Gra</a:t>
            </a:r>
            <a:r>
              <a:rPr lang="sr-Latn-BA" dirty="0"/>
              <a:t>đ</a:t>
            </a:r>
            <a:r>
              <a:rPr lang="en-US" dirty="0" err="1" smtClean="0"/>
              <a:t>anska</a:t>
            </a:r>
            <a:r>
              <a:rPr lang="en-US" dirty="0" smtClean="0"/>
              <a:t> </a:t>
            </a:r>
            <a:r>
              <a:rPr lang="en-US" dirty="0" err="1" smtClean="0"/>
              <a:t>participacija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BA" b="1" dirty="0" smtClean="0"/>
              <a:t>Građanska participacija efikasan   instrument razvoja i sprovođenja lokalne javne praktične politike.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Nalaženje instrumenata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sr-Latn-BA" sz="2400" dirty="0" smtClean="0"/>
              <a:t>Različiti instrumenti i metodi kominikacije sa građanima i građanskim grupacijama : sastanci, upitnik, anketa, fokus grupa, javne  rasprave, građanski paneli i forumi, učešće građana u radu radnih grupa, internet. I konsultovanje  građana.</a:t>
            </a:r>
          </a:p>
          <a:p>
            <a:pPr>
              <a:buFontTx/>
              <a:buChar char="-"/>
            </a:pPr>
            <a:r>
              <a:rPr lang="sr-Latn-BA" sz="2400" dirty="0" smtClean="0"/>
              <a:t>Izbor instrumenta zavisi od cilja kominikacije, sadržaja poruke i karakteristika ciljne grupe.</a:t>
            </a:r>
          </a:p>
          <a:p>
            <a:pPr>
              <a:buFontTx/>
              <a:buChar char="-"/>
            </a:pPr>
            <a:r>
              <a:rPr lang="sr-Latn-BA" sz="2400" dirty="0" smtClean="0"/>
              <a:t>Pre izbora instrumenta treba napraviti  detaljan  popis  svih zainteresovanih strana, kao i kanala putem kojih se do njih može dopreti.</a:t>
            </a:r>
          </a:p>
          <a:p>
            <a:pPr>
              <a:buFontTx/>
              <a:buChar char="-"/>
            </a:pPr>
            <a:r>
              <a:rPr lang="sr-Latn-BA" sz="2400" dirty="0" smtClean="0"/>
              <a:t>Za one grupe do kojih je teško dopreti, kao što su stariji ljudi, osobe sa invaliditetom, marginalizovane grupe, nacionalne manjine potrebno je primeniti posebne tehnike da bi se obezbedilo i njihovo učešće u ovom procesu.</a:t>
            </a:r>
          </a:p>
          <a:p>
            <a:pPr>
              <a:buNone/>
            </a:pPr>
            <a:r>
              <a:rPr lang="sr-Latn-BA" sz="2400" dirty="0" smtClean="0"/>
              <a:t>-    Opštinski službenici mogu da daju pozitivan doprinos načinu na koji ljudi shvataju proces participacije kojim upravlja njihova lokalna vlast.</a:t>
            </a:r>
            <a:endParaRPr lang="sr-Latn-B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Organizaciona struktura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r-Latn-BA" sz="2400" dirty="0" smtClean="0"/>
              <a:t>Pitanja koja treba uzeti u obzir prilikom sastavljanja tima/ projekta su : </a:t>
            </a:r>
          </a:p>
          <a:p>
            <a:pPr>
              <a:buNone/>
            </a:pPr>
            <a:r>
              <a:rPr lang="sr-Latn-BA" sz="2400" dirty="0" smtClean="0"/>
              <a:t>-    Jasno ime i “imidž” koji će zajednica prepoznati</a:t>
            </a:r>
          </a:p>
          <a:p>
            <a:pPr>
              <a:buFontTx/>
              <a:buChar char="-"/>
            </a:pPr>
            <a:r>
              <a:rPr lang="sr-Latn-BA" sz="2400" dirty="0" smtClean="0"/>
              <a:t>Nadležnost za obraćanje građanima</a:t>
            </a:r>
          </a:p>
          <a:p>
            <a:pPr>
              <a:buFontTx/>
              <a:buChar char="-"/>
            </a:pPr>
            <a:r>
              <a:rPr lang="sr-Latn-BA" sz="2400" dirty="0" smtClean="0"/>
              <a:t>Podrška gradonačelnika i zamenika gradonačelnika</a:t>
            </a:r>
          </a:p>
          <a:p>
            <a:pPr>
              <a:buFontTx/>
              <a:buChar char="-"/>
            </a:pPr>
            <a:r>
              <a:rPr lang="sr-Latn-BA" sz="2400" dirty="0" smtClean="0"/>
              <a:t>Dobra saradnja sa ostalim odeljenima</a:t>
            </a:r>
          </a:p>
          <a:p>
            <a:pPr>
              <a:buFontTx/>
              <a:buChar char="-"/>
            </a:pPr>
            <a:r>
              <a:rPr lang="sr-Latn-BA" sz="2400" dirty="0" smtClean="0"/>
              <a:t>Jasna podela zadataka u okviru tima</a:t>
            </a:r>
          </a:p>
          <a:p>
            <a:pPr>
              <a:buFontTx/>
              <a:buChar char="-"/>
            </a:pPr>
            <a:r>
              <a:rPr lang="sr-Latn-BA" sz="2400" dirty="0" smtClean="0"/>
              <a:t>Realistično planiranje</a:t>
            </a:r>
          </a:p>
          <a:p>
            <a:pPr>
              <a:buNone/>
            </a:pPr>
            <a:r>
              <a:rPr lang="sr-Latn-BA" sz="2400" dirty="0" smtClean="0"/>
              <a:t>-   Dobri uslovi za rad</a:t>
            </a:r>
            <a:endParaRPr lang="sr-Latn-B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Upravljanje procesom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sr-Latn-BA" sz="2400" dirty="0" smtClean="0"/>
              <a:t>Ključni elementi  u sprovođenju  uspešnog  procesa  participacije  su : Vreme, budžet, centralna osoba ili tim, redovan priliv povratnih informacija svim učestvujućim stranama i obuka učesnika – od strane vlasti i od strane građana.</a:t>
            </a:r>
          </a:p>
          <a:p>
            <a:pPr>
              <a:buNone/>
            </a:pPr>
            <a:r>
              <a:rPr lang="sr-Latn-BA" sz="2400" dirty="0" smtClean="0"/>
              <a:t>-   Treba da bude jasno da učešće građana nije zamena za predstavničku demokratiju, već njen dodatak. Građanska participacija osnažuje stanovništvo i omogućava povratnu informaciju o lokalnim pitanjima, kao i kvalitet usluga u periodu između predhodnih i narednih izbora.Uključivanje izabranih političara u ovaj proces čini da se oni osećaju kao partneri u procesu i veća je verovatnoća da će dati svoju podršku.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Evaluacija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r-Latn-BA" sz="2400" dirty="0" smtClean="0"/>
              <a:t>Evaluacija procesa građanska participacije ima dva cilja.</a:t>
            </a:r>
          </a:p>
          <a:p>
            <a:pPr>
              <a:buNone/>
            </a:pPr>
            <a:r>
              <a:rPr lang="sr-Latn-BA" sz="2400" dirty="0" smtClean="0"/>
              <a:t>-   Prvo, to je način na koji lokalna vlast može da preuzme odgovornost za rezultate procesa.</a:t>
            </a:r>
          </a:p>
          <a:p>
            <a:pPr>
              <a:buFontTx/>
              <a:buChar char="-"/>
            </a:pPr>
            <a:r>
              <a:rPr lang="sr-Latn-BA" sz="2400" dirty="0" smtClean="0"/>
              <a:t>Drugo, stečena iskustva predstavljaju šansu da se nauči  šta je to što funkcioniše, a šta ne.</a:t>
            </a:r>
          </a:p>
          <a:p>
            <a:pPr>
              <a:buFontTx/>
              <a:buChar char="-"/>
            </a:pPr>
            <a:r>
              <a:rPr lang="sr-Latn-BA" sz="2400" dirty="0" smtClean="0"/>
              <a:t>Važno je očuvati otvoren stav i učiti iz grešaka.</a:t>
            </a:r>
          </a:p>
          <a:p>
            <a:pPr>
              <a:buNone/>
            </a:pPr>
            <a:r>
              <a:rPr lang="sr-Latn-BA" sz="2400" dirty="0" smtClean="0"/>
              <a:t>-   Ono što treba imati na umu pre evaluacije ovog procesa je : šta je tačno šta se evaluira, koliko vremena će to trajati, koliko će se potrošiti sredstava iz budžeta na tu evaluaciju ?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Ka nacionalnoj politici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sr-Latn-BA" sz="2400" dirty="0" smtClean="0"/>
              <a:t>Unapređenje neposrednog učešća građana u lokalnom javnom životu u Srbiji iziskuje stvaranje strategije za prevazilaženje uzroka i problema koji otežavaju učešće građana, osnaživanje postojećih oblika  i uvođenje novih oblika građanske participacije.</a:t>
            </a:r>
          </a:p>
          <a:p>
            <a:pPr>
              <a:buNone/>
            </a:pPr>
            <a:r>
              <a:rPr lang="sr-Latn-BA" sz="2400" dirty="0" smtClean="0"/>
              <a:t>-    Uključivanje građana u rad opština i gradova je veoma slabo i ne podstiče se dovoljno.Građani su marginalizovani i njihov direktan uticaj n vlast je zanemarljiv.Iako su Zakonom i opštinskim aktima predviđeni mehanizmi uticaja građana na donošenje odluka putem građanskih inicijativa, referenduma i zborova građana, oni se vrlo retko koriste u praksi.Razlozi su delimično u tome što svi ovi oblici imaju samo savetodavni karakter, odluke ne obavezuju skupštinu pa time i nemaju neku moć uticaja.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KONCEPT UČEŠĆA JAVNOSTI I NEKE BITNE DEFINICIJE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sr-Latn-BA" sz="2400" dirty="0" smtClean="0"/>
              <a:t> </a:t>
            </a:r>
            <a:r>
              <a:rPr lang="sr-Latn-BA" sz="1800" dirty="0" smtClean="0"/>
              <a:t>-   </a:t>
            </a:r>
            <a:r>
              <a:rPr lang="en-US" sz="1800" dirty="0" err="1" smtClean="0"/>
              <a:t>Osnovni</a:t>
            </a:r>
            <a:r>
              <a:rPr lang="en-US" sz="1800" dirty="0" smtClean="0"/>
              <a:t> </a:t>
            </a:r>
            <a:r>
              <a:rPr lang="en-US" sz="1800" dirty="0" err="1"/>
              <a:t>koncept</a:t>
            </a:r>
            <a:r>
              <a:rPr lang="en-US" sz="1800" dirty="0"/>
              <a:t> u </a:t>
            </a:r>
            <a:r>
              <a:rPr lang="en-US" sz="1800" dirty="0" err="1"/>
              <a:t>oblasti</a:t>
            </a:r>
            <a:r>
              <a:rPr lang="en-US" sz="1800" dirty="0"/>
              <a:t> </a:t>
            </a:r>
            <a:r>
              <a:rPr lang="en-US" sz="1800" dirty="0" err="1"/>
              <a:t>učešća</a:t>
            </a:r>
            <a:r>
              <a:rPr lang="en-US" sz="1800" dirty="0"/>
              <a:t> </a:t>
            </a:r>
            <a:r>
              <a:rPr lang="en-US" sz="1800" dirty="0" err="1"/>
              <a:t>javnosti</a:t>
            </a:r>
            <a:r>
              <a:rPr lang="en-US" sz="1800" dirty="0"/>
              <a:t> </a:t>
            </a:r>
            <a:r>
              <a:rPr lang="en-US" sz="1800" dirty="0" err="1"/>
              <a:t>sadržan</a:t>
            </a:r>
            <a:r>
              <a:rPr lang="en-US" sz="1800" dirty="0"/>
              <a:t> je u </a:t>
            </a:r>
            <a:r>
              <a:rPr lang="en-US" sz="1800" dirty="0" err="1"/>
              <a:t>odredbi</a:t>
            </a:r>
            <a:r>
              <a:rPr lang="en-US" sz="1800" dirty="0"/>
              <a:t> </a:t>
            </a:r>
            <a:r>
              <a:rPr lang="en-US" sz="1800" dirty="0" err="1"/>
              <a:t>Zakona</a:t>
            </a:r>
            <a:r>
              <a:rPr lang="en-US" sz="1800" dirty="0"/>
              <a:t> o </a:t>
            </a:r>
            <a:r>
              <a:rPr lang="en-US" sz="1800" dirty="0" err="1"/>
              <a:t>zaštiti</a:t>
            </a:r>
            <a:r>
              <a:rPr lang="en-US" sz="1800" dirty="0"/>
              <a:t> </a:t>
            </a:r>
            <a:r>
              <a:rPr lang="en-US" sz="1800" dirty="0" err="1"/>
              <a:t>životne</a:t>
            </a:r>
            <a:r>
              <a:rPr lang="en-US" sz="1800" dirty="0"/>
              <a:t> </a:t>
            </a:r>
            <a:r>
              <a:rPr lang="en-US" sz="1800" dirty="0" err="1"/>
              <a:t>sredine</a:t>
            </a:r>
            <a:r>
              <a:rPr lang="en-US" sz="1800" dirty="0"/>
              <a:t> </a:t>
            </a:r>
            <a:r>
              <a:rPr lang="en-US" sz="1800" dirty="0" err="1" smtClean="0"/>
              <a:t>koji</a:t>
            </a:r>
            <a:r>
              <a:rPr lang="sr-Latn-BA" sz="1800" dirty="0" smtClean="0"/>
              <a:t> </a:t>
            </a:r>
            <a:r>
              <a:rPr lang="pt-BR" sz="1800" dirty="0" smtClean="0"/>
              <a:t>određuje </a:t>
            </a:r>
            <a:r>
              <a:rPr lang="pt-BR" sz="1800" dirty="0"/>
              <a:t>da svako ima pravo:</a:t>
            </a:r>
          </a:p>
          <a:p>
            <a:pPr>
              <a:buNone/>
            </a:pPr>
            <a:r>
              <a:rPr lang="it-IT" sz="1800" dirty="0"/>
              <a:t>- </a:t>
            </a:r>
            <a:r>
              <a:rPr lang="sr-Latn-BA" sz="1800" dirty="0" smtClean="0"/>
              <a:t>    </a:t>
            </a:r>
            <a:r>
              <a:rPr lang="it-IT" sz="1800" dirty="0" smtClean="0"/>
              <a:t>da </a:t>
            </a:r>
            <a:r>
              <a:rPr lang="it-IT" sz="1800" dirty="0"/>
              <a:t>bude obavešten o stanju životne sredine i</a:t>
            </a:r>
          </a:p>
          <a:p>
            <a:pPr>
              <a:buNone/>
            </a:pPr>
            <a:r>
              <a:rPr lang="vi-VN" sz="1800" dirty="0"/>
              <a:t>- </a:t>
            </a:r>
            <a:r>
              <a:rPr lang="sr-Latn-BA" sz="1800" dirty="0" smtClean="0"/>
              <a:t>    </a:t>
            </a:r>
            <a:r>
              <a:rPr lang="vi-VN" sz="1800" dirty="0" smtClean="0"/>
              <a:t>da </a:t>
            </a:r>
            <a:r>
              <a:rPr lang="vi-VN" sz="1800" dirty="0"/>
              <a:t>učestvuje u postupku donošenja odluka čije bi sprovođenje moglo da utiče na </a:t>
            </a:r>
            <a:r>
              <a:rPr lang="vi-VN" sz="1800" dirty="0" smtClean="0"/>
              <a:t>životnu</a:t>
            </a:r>
            <a:r>
              <a:rPr lang="sr-Latn-BA" sz="1800" dirty="0" smtClean="0"/>
              <a:t> </a:t>
            </a:r>
            <a:r>
              <a:rPr lang="en-US" sz="1800" dirty="0" err="1" smtClean="0"/>
              <a:t>sredinu</a:t>
            </a:r>
            <a:r>
              <a:rPr lang="sr-Latn-BA" sz="1800" dirty="0" smtClean="0"/>
              <a:t>.</a:t>
            </a:r>
          </a:p>
          <a:p>
            <a:pPr>
              <a:buNone/>
            </a:pPr>
            <a:r>
              <a:rPr lang="sr-Latn-BA" sz="1800" dirty="0" smtClean="0"/>
              <a:t>-      </a:t>
            </a:r>
            <a:r>
              <a:rPr lang="pl-PL" sz="1800" dirty="0" smtClean="0"/>
              <a:t>Navedena </a:t>
            </a:r>
            <a:r>
              <a:rPr lang="pl-PL" sz="1800" dirty="0"/>
              <a:t>definicija ukazuje, između ostalog, i na uzajamnu povezanost procesa informisanja </a:t>
            </a:r>
            <a:r>
              <a:rPr lang="pl-PL" sz="1800" dirty="0" smtClean="0"/>
              <a:t>i </a:t>
            </a:r>
            <a:r>
              <a:rPr lang="en-US" sz="1800" dirty="0" err="1" smtClean="0"/>
              <a:t>učešća</a:t>
            </a:r>
            <a:r>
              <a:rPr lang="en-US" sz="1800" dirty="0" smtClean="0"/>
              <a:t> </a:t>
            </a:r>
            <a:r>
              <a:rPr lang="en-US" sz="1800" dirty="0" err="1"/>
              <a:t>javnosti</a:t>
            </a:r>
            <a:r>
              <a:rPr lang="en-US" sz="1800" dirty="0"/>
              <a:t> u </a:t>
            </a:r>
            <a:r>
              <a:rPr lang="en-US" sz="1800" dirty="0" err="1"/>
              <a:t>procesu</a:t>
            </a:r>
            <a:r>
              <a:rPr lang="en-US" sz="1800" dirty="0"/>
              <a:t> </a:t>
            </a:r>
            <a:r>
              <a:rPr lang="en-US" sz="1800" dirty="0" err="1"/>
              <a:t>donošenja</a:t>
            </a:r>
            <a:r>
              <a:rPr lang="en-US" sz="1800" dirty="0"/>
              <a:t> </a:t>
            </a:r>
            <a:r>
              <a:rPr lang="en-US" sz="1800" dirty="0" err="1"/>
              <a:t>odluka</a:t>
            </a:r>
            <a:r>
              <a:rPr lang="en-US" sz="1800" dirty="0"/>
              <a:t>. Ova </a:t>
            </a:r>
            <a:r>
              <a:rPr lang="en-US" sz="1800" dirty="0" err="1"/>
              <a:t>povezanost</a:t>
            </a:r>
            <a:r>
              <a:rPr lang="en-US" sz="1800" dirty="0"/>
              <a:t> </a:t>
            </a:r>
            <a:r>
              <a:rPr lang="en-US" sz="1800" dirty="0" err="1"/>
              <a:t>posebno</a:t>
            </a:r>
            <a:r>
              <a:rPr lang="en-US" sz="1800" dirty="0"/>
              <a:t> je </a:t>
            </a:r>
            <a:r>
              <a:rPr lang="en-US" sz="1800" dirty="0" err="1"/>
              <a:t>uočljiva</a:t>
            </a:r>
            <a:r>
              <a:rPr lang="en-US" sz="1800" dirty="0"/>
              <a:t> u </a:t>
            </a:r>
            <a:r>
              <a:rPr lang="en-US" sz="1800" dirty="0" err="1" smtClean="0"/>
              <a:t>postupcima</a:t>
            </a:r>
            <a:r>
              <a:rPr lang="sr-Latn-BA" sz="1800" dirty="0" smtClean="0"/>
              <a:t> </a:t>
            </a:r>
            <a:r>
              <a:rPr lang="vi-VN" sz="1800" dirty="0" smtClean="0"/>
              <a:t>koje </a:t>
            </a:r>
            <a:r>
              <a:rPr lang="vi-VN" sz="1800" dirty="0"/>
              <a:t>uređuju zakoni u oblasti procene uticaja i integralnih dozvola, pri čemu informisanje i </a:t>
            </a:r>
            <a:r>
              <a:rPr lang="vi-VN" sz="1800" dirty="0" smtClean="0"/>
              <a:t>učešće</a:t>
            </a:r>
            <a:r>
              <a:rPr lang="sr-Latn-BA" sz="1800" dirty="0" smtClean="0"/>
              <a:t> </a:t>
            </a:r>
            <a:r>
              <a:rPr lang="en-US" sz="1800" dirty="0" err="1" smtClean="0"/>
              <a:t>javnosti</a:t>
            </a:r>
            <a:r>
              <a:rPr lang="en-US" sz="1800" dirty="0" smtClean="0"/>
              <a:t> </a:t>
            </a:r>
            <a:r>
              <a:rPr lang="en-US" sz="1800" dirty="0" err="1"/>
              <a:t>predstavljaju</a:t>
            </a:r>
            <a:r>
              <a:rPr lang="en-US" sz="1800" dirty="0"/>
              <a:t> </a:t>
            </a:r>
            <a:r>
              <a:rPr lang="en-US" sz="1800" dirty="0" err="1"/>
              <a:t>zavisne</a:t>
            </a:r>
            <a:r>
              <a:rPr lang="en-US" sz="1800" dirty="0"/>
              <a:t> </a:t>
            </a:r>
            <a:r>
              <a:rPr lang="en-US" sz="1800" dirty="0" err="1"/>
              <a:t>procesne</a:t>
            </a:r>
            <a:r>
              <a:rPr lang="en-US" sz="1800" dirty="0"/>
              <a:t> faze u </a:t>
            </a:r>
            <a:r>
              <a:rPr lang="en-US" sz="1800" dirty="0" err="1"/>
              <a:t>postupcima</a:t>
            </a:r>
            <a:r>
              <a:rPr lang="en-US" sz="1800" dirty="0"/>
              <a:t> </a:t>
            </a:r>
            <a:r>
              <a:rPr lang="en-US" sz="1800" dirty="0" err="1"/>
              <a:t>sa</a:t>
            </a:r>
            <a:r>
              <a:rPr lang="en-US" sz="1800" dirty="0"/>
              <a:t> </a:t>
            </a:r>
            <a:r>
              <a:rPr lang="en-US" sz="1800" dirty="0" err="1"/>
              <a:t>znatnim</a:t>
            </a:r>
            <a:r>
              <a:rPr lang="en-US" sz="1800" dirty="0"/>
              <a:t> </a:t>
            </a:r>
            <a:r>
              <a:rPr lang="en-US" sz="1800" dirty="0" err="1"/>
              <a:t>procesnopravnim</a:t>
            </a:r>
            <a:r>
              <a:rPr lang="en-US" sz="1800" dirty="0"/>
              <a:t> </a:t>
            </a:r>
            <a:r>
              <a:rPr lang="en-US" sz="1800" dirty="0" err="1" smtClean="0"/>
              <a:t>dejstvima</a:t>
            </a:r>
            <a:r>
              <a:rPr lang="en-US" sz="1800" dirty="0" smtClean="0"/>
              <a:t>.</a:t>
            </a:r>
            <a:r>
              <a:rPr lang="sr-Latn-BA" sz="1800" dirty="0" smtClean="0"/>
              <a:t> </a:t>
            </a:r>
            <a:r>
              <a:rPr lang="en-US" sz="1800" dirty="0" err="1" smtClean="0"/>
              <a:t>Zakon</a:t>
            </a:r>
            <a:r>
              <a:rPr lang="en-US" sz="1800" dirty="0" smtClean="0"/>
              <a:t> </a:t>
            </a:r>
            <a:r>
              <a:rPr lang="en-US" sz="1800" dirty="0"/>
              <a:t>o </a:t>
            </a:r>
            <a:r>
              <a:rPr lang="en-US" sz="1800" dirty="0" err="1"/>
              <a:t>zaštiti</a:t>
            </a:r>
            <a:r>
              <a:rPr lang="en-US" sz="1800" dirty="0"/>
              <a:t> </a:t>
            </a:r>
            <a:r>
              <a:rPr lang="en-US" sz="1800" dirty="0" err="1"/>
              <a:t>životne</a:t>
            </a:r>
            <a:r>
              <a:rPr lang="en-US" sz="1800" dirty="0"/>
              <a:t> </a:t>
            </a:r>
            <a:r>
              <a:rPr lang="en-US" sz="1800" dirty="0" err="1"/>
              <a:t>sredine</a:t>
            </a:r>
            <a:r>
              <a:rPr lang="en-US" sz="1800" dirty="0"/>
              <a:t> </a:t>
            </a:r>
            <a:r>
              <a:rPr lang="en-US" sz="1800" dirty="0" err="1"/>
              <a:t>postupak</a:t>
            </a:r>
            <a:r>
              <a:rPr lang="en-US" sz="1800" dirty="0"/>
              <a:t> </a:t>
            </a:r>
            <a:r>
              <a:rPr lang="en-US" sz="1800" dirty="0" err="1"/>
              <a:t>učešća</a:t>
            </a:r>
            <a:r>
              <a:rPr lang="en-US" sz="1800" dirty="0"/>
              <a:t> </a:t>
            </a:r>
            <a:r>
              <a:rPr lang="en-US" sz="1800" dirty="0" err="1"/>
              <a:t>javnosti</a:t>
            </a:r>
            <a:r>
              <a:rPr lang="en-US" sz="1800" dirty="0"/>
              <a:t> </a:t>
            </a:r>
            <a:r>
              <a:rPr lang="en-US" sz="1800" dirty="0" err="1"/>
              <a:t>svodi</a:t>
            </a:r>
            <a:r>
              <a:rPr lang="en-US" sz="1800" dirty="0"/>
              <a:t>, u </a:t>
            </a:r>
            <a:r>
              <a:rPr lang="en-US" sz="1800" dirty="0" err="1"/>
              <a:t>suštini</a:t>
            </a:r>
            <a:r>
              <a:rPr lang="en-US" sz="1800" dirty="0"/>
              <a:t>,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postupak</a:t>
            </a:r>
            <a:r>
              <a:rPr lang="en-US" sz="1800" dirty="0"/>
              <a:t> </a:t>
            </a:r>
            <a:r>
              <a:rPr lang="en-US" sz="1800" dirty="0" err="1" smtClean="0"/>
              <a:t>izlaganja</a:t>
            </a:r>
            <a:r>
              <a:rPr lang="sr-Latn-BA" sz="1800" dirty="0" smtClean="0"/>
              <a:t> </a:t>
            </a:r>
            <a:r>
              <a:rPr lang="en-US" sz="1800" dirty="0" err="1" smtClean="0"/>
              <a:t>projekata</a:t>
            </a:r>
            <a:r>
              <a:rPr lang="en-US" sz="1800" dirty="0"/>
              <a:t>, </a:t>
            </a:r>
            <a:r>
              <a:rPr lang="en-US" sz="1800" dirty="0" err="1"/>
              <a:t>planova</a:t>
            </a:r>
            <a:r>
              <a:rPr lang="en-US" sz="1800" dirty="0"/>
              <a:t> </a:t>
            </a:r>
            <a:r>
              <a:rPr lang="en-US" sz="1800" dirty="0" err="1"/>
              <a:t>ili</a:t>
            </a:r>
            <a:r>
              <a:rPr lang="en-US" sz="1800" dirty="0"/>
              <a:t> </a:t>
            </a:r>
            <a:r>
              <a:rPr lang="en-US" sz="1800" dirty="0" err="1"/>
              <a:t>programa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javni</a:t>
            </a:r>
            <a:r>
              <a:rPr lang="en-US" sz="1800" dirty="0"/>
              <a:t> </a:t>
            </a:r>
            <a:r>
              <a:rPr lang="en-US" sz="1800" dirty="0" err="1"/>
              <a:t>uvid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postupak</a:t>
            </a:r>
            <a:r>
              <a:rPr lang="en-US" sz="1800" dirty="0"/>
              <a:t> </a:t>
            </a:r>
            <a:r>
              <a:rPr lang="en-US" sz="1800" dirty="0" err="1"/>
              <a:t>javne</a:t>
            </a:r>
            <a:r>
              <a:rPr lang="en-US" sz="1800" dirty="0"/>
              <a:t> </a:t>
            </a:r>
            <a:r>
              <a:rPr lang="en-US" sz="1800" dirty="0" err="1"/>
              <a:t>rasprave</a:t>
            </a:r>
            <a:r>
              <a:rPr lang="en-US" sz="1800" dirty="0"/>
              <a:t>. </a:t>
            </a:r>
            <a:r>
              <a:rPr lang="en-US" sz="1800" dirty="0" err="1"/>
              <a:t>Zakoni</a:t>
            </a:r>
            <a:r>
              <a:rPr lang="en-US" sz="1800" dirty="0"/>
              <a:t> </a:t>
            </a:r>
            <a:r>
              <a:rPr lang="en-US" sz="1800" dirty="0" err="1"/>
              <a:t>koji</a:t>
            </a:r>
            <a:r>
              <a:rPr lang="en-US" sz="1800" dirty="0"/>
              <a:t> </a:t>
            </a:r>
            <a:r>
              <a:rPr lang="en-US" sz="1800" dirty="0" err="1" smtClean="0"/>
              <a:t>konkretizuju</a:t>
            </a:r>
            <a:r>
              <a:rPr lang="sr-Latn-BA" sz="1800" dirty="0" smtClean="0"/>
              <a:t> </a:t>
            </a:r>
            <a:r>
              <a:rPr lang="vi-VN" sz="1800" dirty="0" smtClean="0"/>
              <a:t>odredbe </a:t>
            </a:r>
            <a:r>
              <a:rPr lang="vi-VN" sz="1800" dirty="0"/>
              <a:t>ovog opšteg zakona u materiji životne sredine, na sreću, na bitno sadržajniji način </a:t>
            </a:r>
            <a:r>
              <a:rPr lang="vi-VN" sz="1800" dirty="0" smtClean="0"/>
              <a:t>određuju</a:t>
            </a:r>
            <a:r>
              <a:rPr lang="sr-Latn-BA" sz="1800" dirty="0" smtClean="0"/>
              <a:t> </a:t>
            </a:r>
            <a:r>
              <a:rPr lang="en-US" sz="1800" dirty="0" err="1" smtClean="0"/>
              <a:t>mesto</a:t>
            </a:r>
            <a:r>
              <a:rPr lang="en-US" sz="1800" dirty="0" smtClean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ulogu</a:t>
            </a:r>
            <a:r>
              <a:rPr lang="en-US" sz="1800" dirty="0"/>
              <a:t> </a:t>
            </a:r>
            <a:r>
              <a:rPr lang="en-US" sz="1800" dirty="0" err="1"/>
              <a:t>javnosti</a:t>
            </a:r>
            <a:r>
              <a:rPr lang="en-US" sz="1800" dirty="0"/>
              <a:t>.</a:t>
            </a:r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KONCEPT UČEŠĆA JAVNOSTI I NEKE BITNE DEFINICIJE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vi-VN" sz="2000" dirty="0" smtClean="0"/>
              <a:t>Građani i njihove asocijacije su nosioci sistema zaštite životne sredine</a:t>
            </a:r>
            <a:r>
              <a:rPr lang="sr-Latn-BA" sz="2000" dirty="0" smtClean="0"/>
              <a:t>.</a:t>
            </a:r>
            <a:endParaRPr lang="vi-VN" sz="2000" dirty="0" smtClean="0"/>
          </a:p>
          <a:p>
            <a:pPr>
              <a:buNone/>
            </a:pPr>
            <a:r>
              <a:rPr lang="sr-Latn-BA" sz="2000" dirty="0" smtClean="0"/>
              <a:t>-     </a:t>
            </a:r>
            <a:r>
              <a:rPr lang="vi-VN" sz="2000" dirty="0" smtClean="0"/>
              <a:t>Ideja o podeli odgovornosti za stanje i unapređenje životne sredine konkretizuje se odgovarajućom</a:t>
            </a:r>
            <a:r>
              <a:rPr lang="sr-Latn-BA" sz="2000" dirty="0" smtClean="0"/>
              <a:t> </a:t>
            </a:r>
            <a:r>
              <a:rPr lang="vi-VN" sz="2000" dirty="0" smtClean="0"/>
              <a:t>odredbom Zakona o zaštiti životne sredine RS koji određuje ko su subjekti sistema zaštite životne</a:t>
            </a:r>
            <a:r>
              <a:rPr lang="sr-Latn-BA" sz="2000" dirty="0" smtClean="0"/>
              <a:t> </a:t>
            </a:r>
            <a:r>
              <a:rPr lang="en-US" sz="2000" dirty="0" err="1" smtClean="0"/>
              <a:t>sredine</a:t>
            </a:r>
            <a:r>
              <a:rPr lang="en-US" sz="2000" dirty="0" smtClean="0"/>
              <a:t>:</a:t>
            </a:r>
          </a:p>
          <a:p>
            <a:pPr>
              <a:buNone/>
            </a:pPr>
            <a:r>
              <a:rPr lang="sr-Latn-BA" sz="2000" i="1" dirty="0" smtClean="0"/>
              <a:t>-    </a:t>
            </a:r>
            <a:r>
              <a:rPr lang="vi-VN" sz="2000" i="1" dirty="0" smtClean="0"/>
              <a:t>„Sistem zaštite životne sredine, u okviru svojih ovlašćenja, obezbeđuju: Republika; autonomna</a:t>
            </a:r>
            <a:r>
              <a:rPr lang="sr-Latn-BA" sz="2000" i="1" dirty="0" smtClean="0"/>
              <a:t> </a:t>
            </a:r>
            <a:r>
              <a:rPr lang="en-US" sz="2000" i="1" dirty="0" err="1" smtClean="0"/>
              <a:t>pokrajina</a:t>
            </a:r>
            <a:r>
              <a:rPr lang="en-US" sz="2000" i="1" dirty="0" smtClean="0"/>
              <a:t>; </a:t>
            </a:r>
            <a:r>
              <a:rPr lang="en-US" sz="2000" i="1" dirty="0" err="1" smtClean="0"/>
              <a:t>jedinica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lokalne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samouprave</a:t>
            </a:r>
            <a:r>
              <a:rPr lang="en-US" sz="2000" i="1" dirty="0" smtClean="0"/>
              <a:t>; </a:t>
            </a:r>
            <a:r>
              <a:rPr lang="en-US" sz="2000" i="1" dirty="0" err="1" smtClean="0"/>
              <a:t>preduzeća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druga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domaća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strana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pravna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lica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preduzetnici</a:t>
            </a:r>
            <a:r>
              <a:rPr lang="sr-Latn-BA" sz="2000" i="1" dirty="0" smtClean="0"/>
              <a:t> </a:t>
            </a:r>
            <a:r>
              <a:rPr lang="vi-VN" sz="2000" i="1" dirty="0" smtClean="0"/>
              <a:t>koji u obavljanju privredne i druge delatnosti koriste prirodne vrednosti, ugrožavaju ili zagađuju</a:t>
            </a:r>
            <a:r>
              <a:rPr lang="sr-Latn-BA" sz="2000" i="1" dirty="0" smtClean="0"/>
              <a:t> </a:t>
            </a:r>
            <a:r>
              <a:rPr lang="vi-VN" sz="2000" i="1" dirty="0" smtClean="0"/>
              <a:t>životnu sredinu; naučne i stručne organizacije i druge javne službe; građanin, grupe građana, njihova</a:t>
            </a:r>
            <a:r>
              <a:rPr lang="sr-Latn-BA" sz="2000" i="1" dirty="0" smtClean="0"/>
              <a:t> </a:t>
            </a:r>
            <a:r>
              <a:rPr lang="pl-PL" sz="2000" i="1" dirty="0" smtClean="0"/>
              <a:t>udruženja, profesionalne ili druge organizacije.”</a:t>
            </a:r>
          </a:p>
          <a:p>
            <a:pPr>
              <a:buNone/>
            </a:pPr>
            <a:r>
              <a:rPr lang="sr-Latn-BA" sz="2000" dirty="0" smtClean="0"/>
              <a:t>-    </a:t>
            </a:r>
            <a:r>
              <a:rPr lang="en-US" sz="2000" dirty="0" err="1" smtClean="0"/>
              <a:t>Pojam</a:t>
            </a:r>
            <a:r>
              <a:rPr lang="en-US" sz="2000" dirty="0" smtClean="0"/>
              <a:t> </a:t>
            </a:r>
            <a:r>
              <a:rPr lang="en-US" sz="2000" dirty="0" err="1" smtClean="0"/>
              <a:t>javnost</a:t>
            </a:r>
            <a:r>
              <a:rPr lang="en-US" sz="2000" dirty="0" smtClean="0"/>
              <a:t> - „</a:t>
            </a:r>
            <a:r>
              <a:rPr lang="en-US" sz="2000" i="1" dirty="0" err="1" smtClean="0"/>
              <a:t>Javnost</a:t>
            </a:r>
            <a:r>
              <a:rPr lang="en-US" sz="2000" i="1" dirty="0" smtClean="0"/>
              <a:t>” </a:t>
            </a:r>
            <a:r>
              <a:rPr lang="en-US" sz="2000" i="1" dirty="0" err="1" smtClean="0"/>
              <a:t>jeste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jedno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ili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više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fizičkih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ili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pravnih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lica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njihova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udruženja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organizacije</a:t>
            </a:r>
            <a:r>
              <a:rPr lang="sr-Latn-BA" sz="2000" i="1" dirty="0" smtClean="0"/>
              <a:t> </a:t>
            </a:r>
            <a:r>
              <a:rPr lang="en-US" sz="2000" dirty="0" err="1" smtClean="0"/>
              <a:t>ili</a:t>
            </a:r>
            <a:r>
              <a:rPr lang="en-US" sz="2000" dirty="0" smtClean="0"/>
              <a:t> </a:t>
            </a:r>
            <a:r>
              <a:rPr lang="en-US" sz="2000" dirty="0" err="1" smtClean="0"/>
              <a:t>grupe</a:t>
            </a:r>
            <a:r>
              <a:rPr lang="en-US" sz="2000" dirty="0" smtClean="0"/>
              <a:t>.</a:t>
            </a:r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KONCEPT UČEŠĆA JAVNOSTI I NEKE BITNE DEFINICIJE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BA" sz="2000" dirty="0" smtClean="0"/>
              <a:t>-    </a:t>
            </a:r>
            <a:r>
              <a:rPr lang="en-US" sz="2000" i="1" dirty="0" smtClean="0"/>
              <a:t>„</a:t>
            </a:r>
            <a:r>
              <a:rPr lang="en-US" sz="2000" i="1" dirty="0" err="1"/>
              <a:t>Zainteresovanu</a:t>
            </a:r>
            <a:r>
              <a:rPr lang="en-US" sz="2000" i="1" dirty="0"/>
              <a:t> </a:t>
            </a:r>
            <a:r>
              <a:rPr lang="en-US" sz="2000" i="1" dirty="0" err="1"/>
              <a:t>javnost</a:t>
            </a:r>
            <a:r>
              <a:rPr lang="en-US" sz="2000" i="1" dirty="0"/>
              <a:t>” </a:t>
            </a:r>
            <a:r>
              <a:rPr lang="en-US" sz="2000" i="1" dirty="0" err="1"/>
              <a:t>čini</a:t>
            </a:r>
            <a:r>
              <a:rPr lang="en-US" sz="2000" i="1" dirty="0"/>
              <a:t> </a:t>
            </a:r>
            <a:r>
              <a:rPr lang="en-US" sz="2000" i="1" dirty="0" err="1"/>
              <a:t>javnost</a:t>
            </a:r>
            <a:r>
              <a:rPr lang="en-US" sz="2000" i="1" dirty="0"/>
              <a:t> </a:t>
            </a:r>
            <a:r>
              <a:rPr lang="en-US" sz="2000" i="1" dirty="0" err="1"/>
              <a:t>na</a:t>
            </a:r>
            <a:r>
              <a:rPr lang="en-US" sz="2000" i="1" dirty="0"/>
              <a:t> </a:t>
            </a:r>
            <a:r>
              <a:rPr lang="en-US" sz="2000" i="1" dirty="0" err="1"/>
              <a:t>koju</a:t>
            </a:r>
            <a:r>
              <a:rPr lang="en-US" sz="2000" i="1" dirty="0"/>
              <a:t> </a:t>
            </a:r>
            <a:r>
              <a:rPr lang="en-US" sz="2000" i="1" dirty="0" err="1"/>
              <a:t>utiče</a:t>
            </a:r>
            <a:r>
              <a:rPr lang="en-US" sz="2000" i="1" dirty="0"/>
              <a:t> </a:t>
            </a:r>
            <a:r>
              <a:rPr lang="en-US" sz="2000" i="1" dirty="0" err="1"/>
              <a:t>ili</a:t>
            </a:r>
            <a:r>
              <a:rPr lang="en-US" sz="2000" i="1" dirty="0"/>
              <a:t> </a:t>
            </a:r>
            <a:r>
              <a:rPr lang="en-US" sz="2000" i="1" dirty="0" err="1" smtClean="0"/>
              <a:t>može</a:t>
            </a:r>
            <a:r>
              <a:rPr lang="sr-Latn-BA" sz="2000" i="1" dirty="0" smtClean="0"/>
              <a:t> </a:t>
            </a:r>
            <a:r>
              <a:rPr lang="en-US" sz="2000" dirty="0" err="1" smtClean="0"/>
              <a:t>uticati</a:t>
            </a:r>
            <a:r>
              <a:rPr lang="en-US" sz="2000" dirty="0" smtClean="0"/>
              <a:t> </a:t>
            </a:r>
            <a:r>
              <a:rPr lang="en-US" sz="2000" dirty="0"/>
              <a:t>plan </a:t>
            </a:r>
            <a:r>
              <a:rPr lang="en-US" sz="2000" dirty="0" err="1"/>
              <a:t>ili</a:t>
            </a:r>
            <a:r>
              <a:rPr lang="en-US" sz="2000" dirty="0"/>
              <a:t> program </a:t>
            </a:r>
            <a:r>
              <a:rPr lang="en-US" sz="2000" dirty="0" err="1"/>
              <a:t>odnosno</a:t>
            </a:r>
            <a:r>
              <a:rPr lang="en-US" sz="2000" dirty="0"/>
              <a:t> </a:t>
            </a:r>
            <a:r>
              <a:rPr lang="en-US" sz="2000" dirty="0" err="1"/>
              <a:t>koja</a:t>
            </a:r>
            <a:r>
              <a:rPr lang="en-US" sz="2000" dirty="0"/>
              <a:t> </a:t>
            </a:r>
            <a:r>
              <a:rPr lang="en-US" sz="2000" dirty="0" err="1"/>
              <a:t>ima</a:t>
            </a:r>
            <a:r>
              <a:rPr lang="en-US" sz="2000" dirty="0"/>
              <a:t> </a:t>
            </a:r>
            <a:r>
              <a:rPr lang="en-US" sz="2000" dirty="0" err="1"/>
              <a:t>interes</a:t>
            </a:r>
            <a:r>
              <a:rPr lang="en-US" sz="2000" dirty="0"/>
              <a:t> u </a:t>
            </a:r>
            <a:r>
              <a:rPr lang="en-US" sz="2000" dirty="0" err="1"/>
              <a:t>donošenju</a:t>
            </a:r>
            <a:r>
              <a:rPr lang="en-US" sz="2000" dirty="0"/>
              <a:t> </a:t>
            </a:r>
            <a:r>
              <a:rPr lang="en-US" sz="2000" dirty="0" err="1"/>
              <a:t>odluka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se </a:t>
            </a:r>
            <a:r>
              <a:rPr lang="en-US" sz="2000" dirty="0" err="1"/>
              <a:t>odnose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 smtClean="0"/>
              <a:t>zaštitu</a:t>
            </a:r>
            <a:r>
              <a:rPr lang="sr-Latn-BA" sz="2000" dirty="0" smtClean="0"/>
              <a:t> </a:t>
            </a:r>
            <a:r>
              <a:rPr lang="en-US" sz="2000" dirty="0" err="1" smtClean="0"/>
              <a:t>životne</a:t>
            </a:r>
            <a:r>
              <a:rPr lang="en-US" sz="2000" dirty="0" smtClean="0"/>
              <a:t> </a:t>
            </a:r>
            <a:r>
              <a:rPr lang="en-US" sz="2000" dirty="0" err="1"/>
              <a:t>sredine</a:t>
            </a:r>
            <a:r>
              <a:rPr lang="en-US" sz="2000" dirty="0"/>
              <a:t>, </a:t>
            </a:r>
            <a:r>
              <a:rPr lang="en-US" sz="2000" dirty="0" err="1"/>
              <a:t>uključujući</a:t>
            </a:r>
            <a:r>
              <a:rPr lang="en-US" sz="2000" dirty="0"/>
              <a:t> </a:t>
            </a:r>
            <a:r>
              <a:rPr lang="en-US" sz="2000" dirty="0" err="1"/>
              <a:t>nevladine</a:t>
            </a:r>
            <a:r>
              <a:rPr lang="en-US" sz="2000" dirty="0"/>
              <a:t> </a:t>
            </a:r>
            <a:r>
              <a:rPr lang="en-US" sz="2000" dirty="0" err="1"/>
              <a:t>organizacije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se </a:t>
            </a:r>
            <a:r>
              <a:rPr lang="en-US" sz="2000" dirty="0" err="1"/>
              <a:t>bave</a:t>
            </a:r>
            <a:r>
              <a:rPr lang="en-US" sz="2000" dirty="0"/>
              <a:t> </a:t>
            </a:r>
            <a:r>
              <a:rPr lang="en-US" sz="2000" dirty="0" err="1"/>
              <a:t>zaštitom</a:t>
            </a:r>
            <a:r>
              <a:rPr lang="en-US" sz="2000" dirty="0"/>
              <a:t> </a:t>
            </a:r>
            <a:r>
              <a:rPr lang="en-US" sz="2000" dirty="0" err="1"/>
              <a:t>životne</a:t>
            </a:r>
            <a:r>
              <a:rPr lang="en-US" sz="2000" dirty="0"/>
              <a:t> </a:t>
            </a:r>
            <a:r>
              <a:rPr lang="en-US" sz="2000" dirty="0" err="1"/>
              <a:t>sredine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smtClean="0"/>
              <a:t>s</a:t>
            </a:r>
            <a:r>
              <a:rPr lang="sr-Latn-BA" sz="2000" dirty="0" smtClean="0"/>
              <a:t> </a:t>
            </a:r>
            <a:r>
              <a:rPr lang="en-US" sz="2000" dirty="0" err="1" smtClean="0"/>
              <a:t>evidentirane</a:t>
            </a:r>
            <a:r>
              <a:rPr lang="en-US" sz="2000" dirty="0" smtClean="0"/>
              <a:t>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nadležnog</a:t>
            </a:r>
            <a:r>
              <a:rPr lang="en-US" sz="2000" dirty="0"/>
              <a:t> </a:t>
            </a:r>
            <a:r>
              <a:rPr lang="en-US" sz="2000" dirty="0" err="1"/>
              <a:t>organa</a:t>
            </a:r>
            <a:r>
              <a:rPr lang="en-US" sz="2000" dirty="0"/>
              <a:t>.</a:t>
            </a:r>
          </a:p>
          <a:p>
            <a:pPr>
              <a:buNone/>
            </a:pPr>
            <a:r>
              <a:rPr lang="sr-Latn-BA" sz="2000" dirty="0" smtClean="0"/>
              <a:t>-    </a:t>
            </a:r>
            <a:r>
              <a:rPr lang="en-US" sz="2000" dirty="0" err="1" smtClean="0"/>
              <a:t>Procena</a:t>
            </a:r>
            <a:r>
              <a:rPr lang="en-US" sz="2000" dirty="0" smtClean="0"/>
              <a:t> </a:t>
            </a:r>
            <a:r>
              <a:rPr lang="en-US" sz="2000" dirty="0" err="1"/>
              <a:t>uticaja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životnu</a:t>
            </a:r>
            <a:r>
              <a:rPr lang="en-US" sz="2000" dirty="0"/>
              <a:t> </a:t>
            </a:r>
            <a:r>
              <a:rPr lang="en-US" sz="2000" dirty="0" err="1"/>
              <a:t>sredinu</a:t>
            </a:r>
            <a:r>
              <a:rPr lang="en-US" sz="2000" dirty="0"/>
              <a:t> </a:t>
            </a:r>
            <a:r>
              <a:rPr lang="en-US" sz="2000" dirty="0" err="1"/>
              <a:t>jeste</a:t>
            </a:r>
            <a:r>
              <a:rPr lang="en-US" sz="2000" dirty="0"/>
              <a:t> </a:t>
            </a:r>
            <a:r>
              <a:rPr lang="en-US" sz="2000" dirty="0" err="1"/>
              <a:t>preventivna</a:t>
            </a:r>
            <a:r>
              <a:rPr lang="en-US" sz="2000" dirty="0"/>
              <a:t> </a:t>
            </a:r>
            <a:r>
              <a:rPr lang="en-US" sz="2000" dirty="0" err="1" smtClean="0"/>
              <a:t>mera</a:t>
            </a:r>
            <a:r>
              <a:rPr lang="sr-Latn-BA" sz="2000" dirty="0" smtClean="0"/>
              <a:t> </a:t>
            </a:r>
            <a:r>
              <a:rPr lang="pl-PL" sz="2000" dirty="0"/>
              <a:t>zaštite životne sredine zasnovana </a:t>
            </a:r>
            <a:r>
              <a:rPr lang="pl-PL" sz="2000" dirty="0" smtClean="0"/>
              <a:t>na </a:t>
            </a:r>
            <a:r>
              <a:rPr lang="vi-VN" sz="2000" dirty="0" smtClean="0"/>
              <a:t>izradi </a:t>
            </a:r>
            <a:r>
              <a:rPr lang="vi-VN" sz="2000" dirty="0"/>
              <a:t>studija i sprovođenju konsultacija uz učešće javnosti i analizi alternativnih mera, sa </a:t>
            </a:r>
            <a:r>
              <a:rPr lang="vi-VN" sz="2000" dirty="0" smtClean="0"/>
              <a:t>ciljem</a:t>
            </a:r>
            <a:r>
              <a:rPr lang="sr-Latn-BA" sz="2000" dirty="0" smtClean="0"/>
              <a:t> </a:t>
            </a:r>
            <a:r>
              <a:rPr lang="vi-VN" sz="2000" dirty="0" smtClean="0"/>
              <a:t>da </a:t>
            </a:r>
            <a:r>
              <a:rPr lang="vi-VN" sz="2000" dirty="0"/>
              <a:t>se prikupe podaci i predvide štetni uticaji određenih projekata na život i zdravlje ljudi, </a:t>
            </a:r>
            <a:r>
              <a:rPr lang="vi-VN" sz="2000" dirty="0" smtClean="0"/>
              <a:t>floru</a:t>
            </a:r>
            <a:r>
              <a:rPr lang="sr-Latn-BA" sz="2000" dirty="0" smtClean="0"/>
              <a:t>, </a:t>
            </a:r>
            <a:r>
              <a:rPr lang="en-US" sz="2000" dirty="0" err="1" smtClean="0"/>
              <a:t>faunu</a:t>
            </a:r>
            <a:r>
              <a:rPr lang="en-US" sz="2000" dirty="0"/>
              <a:t>, </a:t>
            </a:r>
            <a:r>
              <a:rPr lang="en-US" sz="2000" dirty="0" err="1"/>
              <a:t>zemljište</a:t>
            </a:r>
            <a:r>
              <a:rPr lang="en-US" sz="2000" dirty="0"/>
              <a:t>, </a:t>
            </a:r>
            <a:r>
              <a:rPr lang="en-US" sz="2000" dirty="0" err="1"/>
              <a:t>vodu</a:t>
            </a:r>
            <a:r>
              <a:rPr lang="en-US" sz="2000" dirty="0"/>
              <a:t>, </a:t>
            </a:r>
            <a:r>
              <a:rPr lang="en-US" sz="2000" dirty="0" err="1"/>
              <a:t>vazduh</a:t>
            </a:r>
            <a:r>
              <a:rPr lang="en-US" sz="2000" dirty="0"/>
              <a:t>, </a:t>
            </a:r>
            <a:r>
              <a:rPr lang="en-US" sz="2000" dirty="0" err="1"/>
              <a:t>klimu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pejzaž</a:t>
            </a:r>
            <a:r>
              <a:rPr lang="en-US" sz="2000" dirty="0"/>
              <a:t>, </a:t>
            </a:r>
            <a:r>
              <a:rPr lang="en-US" sz="2000" dirty="0" err="1"/>
              <a:t>materijalna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kulturna</a:t>
            </a:r>
            <a:r>
              <a:rPr lang="en-US" sz="2000" dirty="0"/>
              <a:t> dobra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uzajamno</a:t>
            </a:r>
            <a:r>
              <a:rPr lang="en-US" sz="2000" dirty="0"/>
              <a:t> </a:t>
            </a:r>
            <a:r>
              <a:rPr lang="en-US" sz="2000" dirty="0" err="1" smtClean="0"/>
              <a:t>delovanje</a:t>
            </a:r>
            <a:r>
              <a:rPr lang="sr-Latn-BA" sz="2000" dirty="0" smtClean="0"/>
              <a:t> </a:t>
            </a:r>
            <a:r>
              <a:rPr lang="en-US" sz="2000" dirty="0" err="1" smtClean="0"/>
              <a:t>ovih</a:t>
            </a:r>
            <a:r>
              <a:rPr lang="en-US" sz="2000" dirty="0" smtClean="0"/>
              <a:t> </a:t>
            </a:r>
            <a:r>
              <a:rPr lang="en-US" sz="2000" dirty="0" err="1"/>
              <a:t>činilaca</a:t>
            </a:r>
            <a:r>
              <a:rPr lang="en-US" sz="2000" dirty="0"/>
              <a:t>,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utvrde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predlože</a:t>
            </a:r>
            <a:r>
              <a:rPr lang="en-US" sz="2000" dirty="0"/>
              <a:t> mere </a:t>
            </a:r>
            <a:r>
              <a:rPr lang="en-US" sz="2000" dirty="0" err="1"/>
              <a:t>kojima</a:t>
            </a:r>
            <a:r>
              <a:rPr lang="en-US" sz="2000" dirty="0"/>
              <a:t> se </a:t>
            </a:r>
            <a:r>
              <a:rPr lang="en-US" sz="2000" dirty="0" err="1"/>
              <a:t>štetni</a:t>
            </a:r>
            <a:r>
              <a:rPr lang="en-US" sz="2000" dirty="0"/>
              <a:t> </a:t>
            </a:r>
            <a:r>
              <a:rPr lang="en-US" sz="2000" dirty="0" err="1"/>
              <a:t>uticaji</a:t>
            </a:r>
            <a:r>
              <a:rPr lang="en-US" sz="2000" dirty="0"/>
              <a:t> </a:t>
            </a:r>
            <a:r>
              <a:rPr lang="en-US" sz="2000" dirty="0" err="1"/>
              <a:t>mogu</a:t>
            </a:r>
            <a:r>
              <a:rPr lang="en-US" sz="2000" dirty="0"/>
              <a:t> </a:t>
            </a:r>
            <a:r>
              <a:rPr lang="en-US" sz="2000" dirty="0" err="1"/>
              <a:t>sprečiti</a:t>
            </a:r>
            <a:r>
              <a:rPr lang="en-US" sz="2000" dirty="0"/>
              <a:t>, </a:t>
            </a:r>
            <a:r>
              <a:rPr lang="en-US" sz="2000" dirty="0" err="1"/>
              <a:t>smanjiti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 smtClean="0"/>
              <a:t>otkloniti</a:t>
            </a:r>
            <a:r>
              <a:rPr lang="sr-Latn-BA" sz="2000" dirty="0" smtClean="0"/>
              <a:t>  </a:t>
            </a:r>
            <a:r>
              <a:rPr lang="en-US" sz="2000" dirty="0" err="1" smtClean="0"/>
              <a:t>imajući</a:t>
            </a:r>
            <a:r>
              <a:rPr lang="en-US" sz="2000" dirty="0" smtClean="0"/>
              <a:t> </a:t>
            </a:r>
            <a:r>
              <a:rPr lang="en-US" sz="2000" dirty="0"/>
              <a:t>u </a:t>
            </a:r>
            <a:r>
              <a:rPr lang="en-US" sz="2000" dirty="0" err="1"/>
              <a:t>vidu</a:t>
            </a:r>
            <a:r>
              <a:rPr lang="en-US" sz="2000" dirty="0"/>
              <a:t> </a:t>
            </a:r>
            <a:r>
              <a:rPr lang="en-US" sz="2000" dirty="0" err="1"/>
              <a:t>izvodljivost</a:t>
            </a:r>
            <a:r>
              <a:rPr lang="en-US" sz="2000" dirty="0"/>
              <a:t> </a:t>
            </a:r>
            <a:r>
              <a:rPr lang="sr-Latn-BA" sz="2000" dirty="0" smtClean="0"/>
              <a:t> </a:t>
            </a:r>
            <a:r>
              <a:rPr lang="en-US" sz="2000" dirty="0" err="1" smtClean="0"/>
              <a:t>tih</a:t>
            </a:r>
            <a:r>
              <a:rPr lang="en-US" sz="2000" dirty="0" smtClean="0"/>
              <a:t> </a:t>
            </a:r>
            <a:r>
              <a:rPr lang="en-US" sz="2000" dirty="0" err="1"/>
              <a:t>projekata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KONCEPT UČEŠĆA JAVNOSTI I NEKE BITNE DEFINICIJE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endParaRPr lang="sr-Latn-BA" sz="2400" dirty="0" smtClean="0"/>
          </a:p>
          <a:p>
            <a:pPr algn="just">
              <a:buNone/>
            </a:pPr>
            <a:r>
              <a:rPr lang="sr-Latn-BA" sz="2400" dirty="0" smtClean="0"/>
              <a:t>-         </a:t>
            </a:r>
            <a:r>
              <a:rPr lang="en-US" sz="3600" dirty="0" err="1" smtClean="0"/>
              <a:t>Studija</a:t>
            </a:r>
            <a:r>
              <a:rPr lang="en-US" sz="3600" dirty="0" smtClean="0"/>
              <a:t> </a:t>
            </a:r>
            <a:r>
              <a:rPr lang="en-US" sz="3600" dirty="0"/>
              <a:t>o </a:t>
            </a:r>
            <a:r>
              <a:rPr lang="en-US" sz="3600" dirty="0" err="1"/>
              <a:t>proceni</a:t>
            </a:r>
            <a:r>
              <a:rPr lang="en-US" sz="3600" dirty="0"/>
              <a:t> </a:t>
            </a:r>
            <a:r>
              <a:rPr lang="en-US" sz="3600" dirty="0" err="1"/>
              <a:t>uticaja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životnu</a:t>
            </a:r>
            <a:r>
              <a:rPr lang="en-US" sz="3600" dirty="0"/>
              <a:t> </a:t>
            </a:r>
            <a:r>
              <a:rPr lang="en-US" sz="3600" dirty="0" err="1"/>
              <a:t>sredinu</a:t>
            </a:r>
            <a:r>
              <a:rPr lang="en-US" sz="3600" dirty="0"/>
              <a:t> </a:t>
            </a:r>
            <a:r>
              <a:rPr lang="en-US" sz="3600" dirty="0" err="1"/>
              <a:t>jeste</a:t>
            </a:r>
            <a:r>
              <a:rPr lang="en-US" sz="3600" dirty="0"/>
              <a:t> </a:t>
            </a:r>
            <a:r>
              <a:rPr lang="en-US" sz="3600" dirty="0" err="1"/>
              <a:t>dokument</a:t>
            </a:r>
            <a:r>
              <a:rPr lang="en-US" sz="3600" dirty="0"/>
              <a:t> </a:t>
            </a:r>
            <a:r>
              <a:rPr lang="en-US" sz="3600" dirty="0" err="1"/>
              <a:t>kojim</a:t>
            </a:r>
            <a:r>
              <a:rPr lang="en-US" sz="3600" dirty="0"/>
              <a:t> se </a:t>
            </a:r>
            <a:r>
              <a:rPr lang="en-US" sz="3600" dirty="0" err="1"/>
              <a:t>analizira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ocenjuje</a:t>
            </a:r>
            <a:r>
              <a:rPr lang="en-US" sz="3600" dirty="0"/>
              <a:t> </a:t>
            </a:r>
            <a:r>
              <a:rPr lang="en-US" sz="3600" dirty="0" err="1" smtClean="0"/>
              <a:t>kvalitet</a:t>
            </a:r>
            <a:r>
              <a:rPr lang="sr-Latn-BA" sz="3600" dirty="0" smtClean="0"/>
              <a:t> </a:t>
            </a:r>
            <a:r>
              <a:rPr lang="vi-VN" sz="3600" dirty="0" smtClean="0"/>
              <a:t>činilaca </a:t>
            </a:r>
            <a:r>
              <a:rPr lang="vi-VN" sz="3600" dirty="0"/>
              <a:t>životne sredine i njihova osetljivost na određenom prostoru i međusobni uticaji </a:t>
            </a:r>
            <a:r>
              <a:rPr lang="vi-VN" sz="3600" dirty="0" smtClean="0"/>
              <a:t>postojećih</a:t>
            </a:r>
            <a:r>
              <a:rPr lang="sr-Latn-BA" sz="3600" dirty="0" smtClean="0"/>
              <a:t> </a:t>
            </a:r>
            <a:r>
              <a:rPr lang="vi-VN" sz="3600" dirty="0"/>
              <a:t>i planiranih aktivnosti, predviđaju neposredni i posredni štetni uticaji projekta na činioce </a:t>
            </a:r>
            <a:r>
              <a:rPr lang="vi-VN" sz="3600" dirty="0" smtClean="0"/>
              <a:t>životne</a:t>
            </a:r>
            <a:r>
              <a:rPr lang="sr-Latn-BA" sz="3600" dirty="0" smtClean="0"/>
              <a:t> </a:t>
            </a:r>
            <a:r>
              <a:rPr lang="en-US" sz="3600" dirty="0" err="1" smtClean="0"/>
              <a:t>sredine</a:t>
            </a:r>
            <a:r>
              <a:rPr lang="en-US" sz="3600" dirty="0"/>
              <a:t>,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mere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uslovi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sprečavanje</a:t>
            </a:r>
            <a:r>
              <a:rPr lang="en-US" sz="3600" dirty="0"/>
              <a:t>, </a:t>
            </a:r>
            <a:r>
              <a:rPr lang="en-US" sz="3600" dirty="0" err="1"/>
              <a:t>smanjenje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otklanjanje</a:t>
            </a:r>
            <a:r>
              <a:rPr lang="en-US" sz="3600" dirty="0"/>
              <a:t> </a:t>
            </a:r>
            <a:r>
              <a:rPr lang="en-US" sz="3600" dirty="0" err="1"/>
              <a:t>štetnih</a:t>
            </a:r>
            <a:r>
              <a:rPr lang="en-US" sz="3600" dirty="0"/>
              <a:t> </a:t>
            </a:r>
            <a:r>
              <a:rPr lang="en-US" sz="3600" dirty="0" err="1"/>
              <a:t>uticaja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životnu</a:t>
            </a:r>
            <a:r>
              <a:rPr lang="en-US" sz="3600" dirty="0"/>
              <a:t> </a:t>
            </a:r>
            <a:r>
              <a:rPr lang="en-US" sz="3600" dirty="0" err="1" smtClean="0"/>
              <a:t>sredinu</a:t>
            </a:r>
            <a:r>
              <a:rPr lang="sr-Latn-BA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zdravlje</a:t>
            </a:r>
            <a:r>
              <a:rPr lang="en-US" sz="3600" dirty="0"/>
              <a:t> </a:t>
            </a:r>
            <a:r>
              <a:rPr lang="en-US" sz="3600" dirty="0" err="1" smtClean="0"/>
              <a:t>ljudi</a:t>
            </a:r>
            <a:r>
              <a:rPr lang="sr-Latn-BA" sz="3600" dirty="0" smtClean="0"/>
              <a:t>.</a:t>
            </a:r>
            <a:endParaRPr lang="en-US" sz="3600" dirty="0"/>
          </a:p>
          <a:p>
            <a:pPr algn="just">
              <a:buNone/>
            </a:pPr>
            <a:r>
              <a:rPr lang="sr-Latn-BA" sz="3600" dirty="0" smtClean="0"/>
              <a:t>-  </a:t>
            </a:r>
            <a:r>
              <a:rPr lang="vi-VN" sz="3600" dirty="0" smtClean="0"/>
              <a:t>Strateška </a:t>
            </a:r>
            <a:r>
              <a:rPr lang="vi-VN" sz="3600" dirty="0"/>
              <a:t>procena uticaja određenih planova i programa na životnu sredinu podrazumeva </a:t>
            </a:r>
            <a:r>
              <a:rPr lang="vi-VN" sz="3600" dirty="0" smtClean="0"/>
              <a:t>pripremu</a:t>
            </a:r>
            <a:r>
              <a:rPr lang="sr-Latn-BA" sz="3600" dirty="0" smtClean="0"/>
              <a:t>  </a:t>
            </a:r>
            <a:r>
              <a:rPr lang="vi-VN" sz="3600" dirty="0" smtClean="0"/>
              <a:t>izveštaja </a:t>
            </a:r>
            <a:r>
              <a:rPr lang="vi-VN" sz="3600" dirty="0"/>
              <a:t>o stanju životne sredine, sprovođenje postupka konsultacija, uvažavanje izveštaja i </a:t>
            </a:r>
            <a:r>
              <a:rPr lang="vi-VN" sz="3600" dirty="0" smtClean="0"/>
              <a:t>rezultata</a:t>
            </a:r>
            <a:r>
              <a:rPr lang="sr-Latn-BA" sz="3600" dirty="0" smtClean="0"/>
              <a:t> </a:t>
            </a:r>
            <a:r>
              <a:rPr lang="vi-VN" sz="3600" dirty="0" smtClean="0"/>
              <a:t>konsultacija </a:t>
            </a:r>
            <a:r>
              <a:rPr lang="vi-VN" sz="3600" dirty="0"/>
              <a:t>u postupku odlučivanja i donošenja ili usvajanja određenih planova i programa, kao </a:t>
            </a:r>
            <a:r>
              <a:rPr lang="vi-VN" sz="3600" dirty="0" smtClean="0"/>
              <a:t>i</a:t>
            </a:r>
            <a:r>
              <a:rPr lang="sr-Latn-BA" sz="3600" dirty="0" smtClean="0"/>
              <a:t> </a:t>
            </a:r>
            <a:r>
              <a:rPr lang="pl-PL" sz="3600" dirty="0" smtClean="0"/>
              <a:t>pružanje </a:t>
            </a:r>
            <a:r>
              <a:rPr lang="pl-PL" sz="3600" dirty="0"/>
              <a:t>informacija i podataka o donetoj </a:t>
            </a:r>
            <a:r>
              <a:rPr lang="pl-PL" sz="3600" dirty="0" smtClean="0"/>
              <a:t>odluci.</a:t>
            </a:r>
            <a:endParaRPr lang="pl-PL" sz="3600" dirty="0"/>
          </a:p>
          <a:p>
            <a:pPr algn="just">
              <a:buNone/>
            </a:pPr>
            <a:r>
              <a:rPr lang="sr-Latn-BA" sz="3600" dirty="0" smtClean="0"/>
              <a:t>-     </a:t>
            </a:r>
            <a:r>
              <a:rPr lang="en-US" sz="3600" dirty="0" err="1" smtClean="0"/>
              <a:t>Izveštaj</a:t>
            </a:r>
            <a:r>
              <a:rPr lang="en-US" sz="3600" dirty="0" smtClean="0"/>
              <a:t> </a:t>
            </a:r>
            <a:r>
              <a:rPr lang="en-US" sz="3600" dirty="0"/>
              <a:t>o </a:t>
            </a:r>
            <a:r>
              <a:rPr lang="en-US" sz="3600" dirty="0" err="1"/>
              <a:t>strateškoj</a:t>
            </a:r>
            <a:r>
              <a:rPr lang="en-US" sz="3600" dirty="0"/>
              <a:t> </a:t>
            </a:r>
            <a:r>
              <a:rPr lang="en-US" sz="3600" dirty="0" err="1"/>
              <a:t>proceni</a:t>
            </a:r>
            <a:r>
              <a:rPr lang="en-US" sz="3600" dirty="0"/>
              <a:t> </a:t>
            </a:r>
            <a:r>
              <a:rPr lang="en-US" sz="3600" dirty="0" err="1"/>
              <a:t>podrazumeva</a:t>
            </a:r>
            <a:r>
              <a:rPr lang="en-US" sz="3600" dirty="0"/>
              <a:t> </a:t>
            </a:r>
            <a:r>
              <a:rPr lang="en-US" sz="3600" dirty="0" err="1"/>
              <a:t>deo</a:t>
            </a:r>
            <a:r>
              <a:rPr lang="en-US" sz="3600" dirty="0"/>
              <a:t> </a:t>
            </a:r>
            <a:r>
              <a:rPr lang="en-US" sz="3600" dirty="0" err="1"/>
              <a:t>dokumentacije</a:t>
            </a:r>
            <a:r>
              <a:rPr lang="en-US" sz="3600" dirty="0"/>
              <a:t> </a:t>
            </a:r>
            <a:r>
              <a:rPr lang="en-US" sz="3600" dirty="0" err="1"/>
              <a:t>koja</a:t>
            </a:r>
            <a:r>
              <a:rPr lang="en-US" sz="3600" dirty="0"/>
              <a:t> se </a:t>
            </a:r>
            <a:r>
              <a:rPr lang="en-US" sz="3600" dirty="0" err="1"/>
              <a:t>prilaže</a:t>
            </a:r>
            <a:r>
              <a:rPr lang="en-US" sz="3600" dirty="0"/>
              <a:t> </a:t>
            </a:r>
            <a:r>
              <a:rPr lang="en-US" sz="3600" dirty="0" err="1"/>
              <a:t>uz</a:t>
            </a:r>
            <a:r>
              <a:rPr lang="en-US" sz="3600" dirty="0"/>
              <a:t> plan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smtClean="0"/>
              <a:t>program</a:t>
            </a:r>
            <a:r>
              <a:rPr lang="sr-Latn-BA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sadrži</a:t>
            </a:r>
            <a:r>
              <a:rPr lang="en-US" sz="3600" dirty="0"/>
              <a:t> </a:t>
            </a:r>
            <a:r>
              <a:rPr lang="en-US" sz="3600" dirty="0" err="1"/>
              <a:t>identifikaciju</a:t>
            </a:r>
            <a:r>
              <a:rPr lang="en-US" sz="3600" dirty="0"/>
              <a:t>, </a:t>
            </a:r>
            <a:r>
              <a:rPr lang="en-US" sz="3600" dirty="0" err="1"/>
              <a:t>opis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procenu</a:t>
            </a:r>
            <a:r>
              <a:rPr lang="en-US" sz="3600" dirty="0"/>
              <a:t> </a:t>
            </a:r>
            <a:r>
              <a:rPr lang="en-US" sz="3600" dirty="0" err="1"/>
              <a:t>mogućih</a:t>
            </a:r>
            <a:r>
              <a:rPr lang="en-US" sz="3600" dirty="0"/>
              <a:t> </a:t>
            </a:r>
            <a:r>
              <a:rPr lang="en-US" sz="3600" dirty="0" err="1"/>
              <a:t>značajnih</a:t>
            </a:r>
            <a:r>
              <a:rPr lang="en-US" sz="3600" dirty="0"/>
              <a:t> </a:t>
            </a:r>
            <a:r>
              <a:rPr lang="en-US" sz="3600" dirty="0" err="1"/>
              <a:t>uticaja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životnu</a:t>
            </a:r>
            <a:r>
              <a:rPr lang="en-US" sz="3600" dirty="0"/>
              <a:t> </a:t>
            </a:r>
            <a:r>
              <a:rPr lang="en-US" sz="3600" dirty="0" err="1"/>
              <a:t>sredinu</a:t>
            </a:r>
            <a:r>
              <a:rPr lang="en-US" sz="3600" dirty="0"/>
              <a:t>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en-US" sz="3600" dirty="0" err="1" smtClean="0"/>
              <a:t>realizacije</a:t>
            </a:r>
            <a:r>
              <a:rPr lang="sr-Latn-BA" sz="3600" dirty="0" smtClean="0"/>
              <a:t> </a:t>
            </a:r>
            <a:r>
              <a:rPr lang="en-US" sz="3600" dirty="0" err="1" smtClean="0"/>
              <a:t>plana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programa</a:t>
            </a:r>
            <a:r>
              <a:rPr lang="en-US" sz="3600" dirty="0"/>
              <a:t>,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varijante</a:t>
            </a:r>
            <a:r>
              <a:rPr lang="en-US" sz="3600" dirty="0"/>
              <a:t> </a:t>
            </a:r>
            <a:r>
              <a:rPr lang="en-US" sz="3600" dirty="0" err="1"/>
              <a:t>razmatrane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usvojene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osnovu</a:t>
            </a:r>
            <a:r>
              <a:rPr lang="en-US" sz="3600" dirty="0"/>
              <a:t> </a:t>
            </a:r>
            <a:r>
              <a:rPr lang="en-US" sz="3600" dirty="0" err="1"/>
              <a:t>ciljeva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prostornog</a:t>
            </a:r>
            <a:r>
              <a:rPr lang="en-US" sz="3600" dirty="0"/>
              <a:t> </a:t>
            </a:r>
            <a:r>
              <a:rPr lang="en-US" sz="3600" dirty="0" err="1" smtClean="0"/>
              <a:t>obuhvata</a:t>
            </a:r>
            <a:r>
              <a:rPr lang="sr-Latn-BA" sz="3600" dirty="0" smtClean="0"/>
              <a:t> </a:t>
            </a:r>
            <a:r>
              <a:rPr lang="en-US" sz="3600" dirty="0" err="1" smtClean="0"/>
              <a:t>plana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programa</a:t>
            </a:r>
            <a:r>
              <a:rPr lang="sr-Latn-BA" sz="3600" dirty="0" smtClean="0"/>
              <a:t>.</a:t>
            </a:r>
          </a:p>
          <a:p>
            <a:pPr algn="just">
              <a:buNone/>
            </a:pPr>
            <a:r>
              <a:rPr lang="sr-Latn-BA" sz="3600" dirty="0" smtClean="0"/>
              <a:t>-   </a:t>
            </a:r>
            <a:r>
              <a:rPr lang="en-US" sz="3600" dirty="0" err="1" smtClean="0"/>
              <a:t>Integrisana</a:t>
            </a:r>
            <a:r>
              <a:rPr lang="en-US" sz="3600" dirty="0" smtClean="0"/>
              <a:t> </a:t>
            </a:r>
            <a:r>
              <a:rPr lang="en-US" sz="3600" dirty="0" err="1"/>
              <a:t>dozvola</a:t>
            </a:r>
            <a:r>
              <a:rPr lang="en-US" sz="3600" dirty="0"/>
              <a:t> </a:t>
            </a:r>
            <a:r>
              <a:rPr lang="en-US" sz="3600" dirty="0" err="1"/>
              <a:t>jeste</a:t>
            </a:r>
            <a:r>
              <a:rPr lang="en-US" sz="3600" dirty="0"/>
              <a:t> </a:t>
            </a:r>
            <a:r>
              <a:rPr lang="en-US" sz="3600" dirty="0" err="1"/>
              <a:t>odluka</a:t>
            </a:r>
            <a:r>
              <a:rPr lang="en-US" sz="3600" dirty="0"/>
              <a:t> </a:t>
            </a:r>
            <a:r>
              <a:rPr lang="en-US" sz="3600" dirty="0" err="1"/>
              <a:t>nadležnog</a:t>
            </a:r>
            <a:r>
              <a:rPr lang="en-US" sz="3600" dirty="0"/>
              <a:t> </a:t>
            </a:r>
            <a:r>
              <a:rPr lang="en-US" sz="3600" dirty="0" err="1"/>
              <a:t>organa</a:t>
            </a:r>
            <a:r>
              <a:rPr lang="en-US" sz="3600" dirty="0"/>
              <a:t> </a:t>
            </a:r>
            <a:r>
              <a:rPr lang="en-US" sz="3600" dirty="0" err="1"/>
              <a:t>doneta</a:t>
            </a:r>
            <a:r>
              <a:rPr lang="en-US" sz="3600" dirty="0"/>
              <a:t> u </a:t>
            </a:r>
            <a:r>
              <a:rPr lang="en-US" sz="3600" dirty="0" err="1"/>
              <a:t>formi</a:t>
            </a:r>
            <a:r>
              <a:rPr lang="en-US" sz="3600" dirty="0"/>
              <a:t> </a:t>
            </a:r>
            <a:r>
              <a:rPr lang="en-US" sz="3600" dirty="0" err="1"/>
              <a:t>rešenja</a:t>
            </a:r>
            <a:r>
              <a:rPr lang="en-US" sz="3600" dirty="0"/>
              <a:t> </a:t>
            </a:r>
            <a:r>
              <a:rPr lang="en-US" sz="3600" dirty="0" err="1"/>
              <a:t>kojom</a:t>
            </a:r>
            <a:r>
              <a:rPr lang="en-US" sz="3600" dirty="0"/>
              <a:t> se </a:t>
            </a:r>
            <a:r>
              <a:rPr lang="en-US" sz="3600" dirty="0" err="1" smtClean="0"/>
              <a:t>odobrava</a:t>
            </a:r>
            <a:r>
              <a:rPr lang="sr-Latn-BA" sz="3600" dirty="0" smtClean="0"/>
              <a:t> </a:t>
            </a:r>
            <a:r>
              <a:rPr lang="en-US" sz="3600" dirty="0" err="1" smtClean="0"/>
              <a:t>puštanje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rad</a:t>
            </a:r>
            <a:r>
              <a:rPr lang="en-US" sz="3600" dirty="0"/>
              <a:t> </a:t>
            </a:r>
            <a:r>
              <a:rPr lang="en-US" sz="3600" dirty="0" err="1"/>
              <a:t>postrojenja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njegovog</a:t>
            </a:r>
            <a:r>
              <a:rPr lang="en-US" sz="3600" dirty="0"/>
              <a:t> </a:t>
            </a:r>
            <a:r>
              <a:rPr lang="en-US" sz="3600" dirty="0" err="1"/>
              <a:t>dela</a:t>
            </a:r>
            <a:r>
              <a:rPr lang="en-US" sz="3600" dirty="0"/>
              <a:t>, </a:t>
            </a:r>
            <a:r>
              <a:rPr lang="en-US" sz="3600" dirty="0" err="1"/>
              <a:t>odnosno</a:t>
            </a:r>
            <a:r>
              <a:rPr lang="en-US" sz="3600" dirty="0"/>
              <a:t> </a:t>
            </a:r>
            <a:r>
              <a:rPr lang="en-US" sz="3600" dirty="0" err="1"/>
              <a:t>obavljanje</a:t>
            </a:r>
            <a:r>
              <a:rPr lang="en-US" sz="3600" dirty="0"/>
              <a:t> </a:t>
            </a:r>
            <a:r>
              <a:rPr lang="en-US" sz="3600" dirty="0" err="1"/>
              <a:t>aktivnosti</a:t>
            </a:r>
            <a:r>
              <a:rPr lang="en-US" sz="3600" dirty="0"/>
              <a:t> </a:t>
            </a:r>
            <a:r>
              <a:rPr lang="en-US" sz="3600" dirty="0" err="1"/>
              <a:t>čiji</a:t>
            </a:r>
            <a:r>
              <a:rPr lang="en-US" sz="3600" dirty="0"/>
              <a:t> </a:t>
            </a:r>
            <a:r>
              <a:rPr lang="en-US" sz="3600" dirty="0" err="1"/>
              <a:t>sastavni</a:t>
            </a:r>
            <a:r>
              <a:rPr lang="en-US" sz="3600" dirty="0"/>
              <a:t> </a:t>
            </a:r>
            <a:r>
              <a:rPr lang="en-US" sz="3600" dirty="0" err="1"/>
              <a:t>deo</a:t>
            </a:r>
            <a:r>
              <a:rPr lang="en-US" sz="3600" dirty="0"/>
              <a:t> </a:t>
            </a:r>
            <a:r>
              <a:rPr lang="en-US" sz="3600" dirty="0" err="1" smtClean="0"/>
              <a:t>čini</a:t>
            </a:r>
            <a:r>
              <a:rPr lang="sr-Latn-BA" sz="3600" dirty="0" smtClean="0"/>
              <a:t> </a:t>
            </a:r>
            <a:r>
              <a:rPr lang="vi-VN" sz="3600" dirty="0" smtClean="0"/>
              <a:t>dokumentacija </a:t>
            </a:r>
            <a:r>
              <a:rPr lang="vi-VN" sz="3600" dirty="0"/>
              <a:t>sa utvrđenim uslovima kojima se garantuje da takvo postrojenje ili </a:t>
            </a:r>
            <a:r>
              <a:rPr lang="vi-VN" sz="3600" dirty="0" smtClean="0"/>
              <a:t>aktivnost</a:t>
            </a:r>
            <a:r>
              <a:rPr lang="sr-Latn-BA" sz="3600" dirty="0" smtClean="0"/>
              <a:t> </a:t>
            </a:r>
            <a:r>
              <a:rPr lang="vi-VN" sz="3600" dirty="0" smtClean="0"/>
              <a:t>odgovaraju </a:t>
            </a:r>
            <a:r>
              <a:rPr lang="vi-VN" sz="3600" dirty="0"/>
              <a:t>zahtevima predviđenim </a:t>
            </a:r>
            <a:r>
              <a:rPr lang="vi-VN" sz="3600" dirty="0" smtClean="0"/>
              <a:t>zakonom</a:t>
            </a:r>
            <a:r>
              <a:rPr lang="sr-Latn-BA" sz="3600" dirty="0" smtClean="0"/>
              <a:t>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Zaključak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sr-Latn-BA" sz="2400" dirty="0" smtClean="0"/>
              <a:t>Na kraju, otvorenost, dijalog i podela odgovornosti neumitno vode ka izgradnji dugoročnog partnerstva između građana i lokalnih organa vlasti, partnerstva koja će otvoriti prostor za dublju, kontinuiranu saradnju i izgradnju još neposrednijeg uticaja građana na lokalni život, dugoročnog partnerstva koje će omogućiti dalji  napredak, reformu i poboljšanje života građana i delovanja institucija.</a:t>
            </a:r>
            <a:endParaRPr lang="sr-Latn-BA" sz="2400" dirty="0"/>
          </a:p>
          <a:p>
            <a:pPr algn="ctr">
              <a:buNone/>
            </a:pPr>
            <a:r>
              <a:rPr lang="sr-Latn-BA" sz="2400" dirty="0" smtClean="0"/>
              <a:t>Hvala</a:t>
            </a:r>
          </a:p>
          <a:p>
            <a:pPr>
              <a:buFontTx/>
              <a:buChar char="-"/>
            </a:pPr>
            <a:r>
              <a:rPr lang="sr-Latn-BA" sz="2400" dirty="0" smtClean="0"/>
              <a:t>M.A. Slobodan Martinović</a:t>
            </a:r>
          </a:p>
          <a:p>
            <a:pPr>
              <a:buNone/>
            </a:pPr>
            <a:r>
              <a:rPr lang="sr-Latn-BA" sz="2400" dirty="0" smtClean="0"/>
              <a:t>-   Centar za istraživanje u politici Argument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Dobra uprava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Latn-BA" sz="2400" dirty="0" smtClean="0"/>
              <a:t>     - Prvo, aktivno učešće zajednice predstavlja jedan od aspekata dobrog upravljanja.</a:t>
            </a:r>
          </a:p>
          <a:p>
            <a:pPr>
              <a:buNone/>
            </a:pPr>
            <a:r>
              <a:rPr lang="sr-Latn-BA" sz="2400" dirty="0"/>
              <a:t> </a:t>
            </a:r>
            <a:r>
              <a:rPr lang="sr-Latn-BA" sz="2400" dirty="0" smtClean="0"/>
              <a:t>    - Preporuka Saveta Evrope “ Učešće građana je u samom srcu demokratije i građani koji se zalažu za demokratske vrednosti sa svešću o svojim građanskim dužnostima i uključuju se u političke aktivnosti čine žilu kucavicu svakog demokratskog sistema”.</a:t>
            </a:r>
          </a:p>
          <a:p>
            <a:pPr>
              <a:buNone/>
            </a:pPr>
            <a:r>
              <a:rPr lang="sr-Latn-BA" sz="2400" dirty="0"/>
              <a:t> </a:t>
            </a:r>
            <a:r>
              <a:rPr lang="sr-Latn-BA" sz="2400" dirty="0" smtClean="0"/>
              <a:t>   - Drugo, građanska participacija doprinosi legitimitetu procesa donošenja odluka na lokalnom nivou.</a:t>
            </a:r>
          </a:p>
          <a:p>
            <a:pPr>
              <a:buNone/>
            </a:pPr>
            <a:r>
              <a:rPr lang="sr-Latn-BA" sz="2400" dirty="0"/>
              <a:t> </a:t>
            </a:r>
            <a:r>
              <a:rPr lang="sr-Latn-BA" sz="2400" dirty="0" smtClean="0"/>
              <a:t>   - Treće, upotreba građanske ekspertize poboljšava kvalitet opštinskih usluga.</a:t>
            </a:r>
          </a:p>
          <a:p>
            <a:pPr>
              <a:buNone/>
            </a:pPr>
            <a:r>
              <a:rPr lang="sr-Latn-BA" sz="2400" dirty="0"/>
              <a:t> </a:t>
            </a:r>
            <a:r>
              <a:rPr lang="sr-Latn-BA" sz="2400" dirty="0" smtClean="0"/>
              <a:t>  - I ko</a:t>
            </a:r>
            <a:r>
              <a:rPr lang="en-US" sz="2400" dirty="0" smtClean="0"/>
              <a:t>n</a:t>
            </a:r>
            <a:r>
              <a:rPr lang="sr-Latn-BA" sz="2400" dirty="0" smtClean="0"/>
              <a:t>ačno, građanska participacija će stimulisati građane da budu aktivni i da pokažu inicijativu, kreativnost i odgovornost, što će doprineti razvoju i kvalitetu života lokalne zajednice.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Uslovi građanske participacije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BA" dirty="0" smtClean="0"/>
              <a:t>-N</a:t>
            </a:r>
            <a:r>
              <a:rPr lang="sr-Latn-BA" sz="2400" dirty="0" smtClean="0"/>
              <a:t>e postoje čvrsti modeli građanske participacije.</a:t>
            </a:r>
          </a:p>
          <a:p>
            <a:pPr>
              <a:buNone/>
            </a:pPr>
            <a:r>
              <a:rPr lang="sr-Latn-BA" sz="2400" dirty="0" smtClean="0"/>
              <a:t>-Tri strane koje učestvuju u građanskoj participaciji :</a:t>
            </a:r>
          </a:p>
          <a:p>
            <a:pPr>
              <a:buNone/>
            </a:pPr>
            <a:r>
              <a:rPr lang="sr-Latn-BA" sz="2400" dirty="0" smtClean="0"/>
              <a:t> lokalne vlasti, građani i civilno društvo.</a:t>
            </a:r>
          </a:p>
          <a:p>
            <a:pPr>
              <a:buNone/>
            </a:pPr>
            <a:r>
              <a:rPr lang="sr-Latn-BA" sz="2400" dirty="0" smtClean="0"/>
              <a:t>-Uslov za dijalog i saradnju građana i lokalne vlasti je da se lokalna vlast prihvati kao pouzdan partner.</a:t>
            </a:r>
          </a:p>
          <a:p>
            <a:pPr>
              <a:buNone/>
            </a:pPr>
            <a:r>
              <a:rPr lang="sr-Latn-BA" sz="2400" dirty="0" smtClean="0"/>
              <a:t>-Drugi uslov je moć lokalne vlasti da donosi sopstvene odluke o praktičnoj politici i budžetu.</a:t>
            </a:r>
          </a:p>
          <a:p>
            <a:pPr>
              <a:buNone/>
            </a:pPr>
            <a:r>
              <a:rPr lang="sr-Latn-BA" sz="2400" dirty="0" smtClean="0"/>
              <a:t>-Treći uslov je da ljudi treba da se osećaju slobodno da izraze svoje mišljenje.</a:t>
            </a:r>
          </a:p>
          <a:p>
            <a:pPr>
              <a:buNone/>
            </a:pPr>
            <a:r>
              <a:rPr lang="sr-Latn-BA" sz="2400" dirty="0" smtClean="0"/>
              <a:t>-I poslednji uslov, opštine koje učestvuju u procesu građanske participacije moraju da pokažu sposobnost da daju odgovore i reaguju, istinsko interesovanje za mišljenje, ideje, primedbe, itd, koje dolaze iz lokalne zajednice.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Građani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sr-Latn-BA" sz="2400" dirty="0" smtClean="0"/>
              <a:t>U svom odnosu prema lokalnoj vlasti, građani mogu da imaju različite uloge : glasači, građani koji moraju da poštuju zakon, potrošači, partneri.</a:t>
            </a:r>
          </a:p>
          <a:p>
            <a:pPr>
              <a:buFontTx/>
              <a:buChar char="-"/>
            </a:pPr>
            <a:r>
              <a:rPr lang="sr-Latn-BA" sz="2400" dirty="0" smtClean="0"/>
              <a:t>U procesu građanske participacije, građanin može da bude shvaćen kao “partner” lokalne vlasti.</a:t>
            </a:r>
          </a:p>
          <a:p>
            <a:pPr>
              <a:buFontTx/>
              <a:buChar char="-"/>
            </a:pPr>
            <a:r>
              <a:rPr lang="sr-Latn-BA" sz="2400" dirty="0" smtClean="0"/>
              <a:t>Međutim, da bi ispunili ovu ulogu građani moraju da ovladaju nekim osnovnim veštinama, kao što je poznavanje načina funkcionisanja lokalne vlasti, građanskih prava, građanske odgovornosti i veštine izraavanja sopstvenog mišljenja pismenim i usmenim putem.</a:t>
            </a:r>
          </a:p>
          <a:p>
            <a:pPr>
              <a:buFontTx/>
              <a:buChar char="-"/>
            </a:pPr>
            <a:r>
              <a:rPr lang="sr-Latn-BA" sz="2400" dirty="0" smtClean="0"/>
              <a:t>Osim toga, ljudi treba da ulože i svoje vreme u taj proces.</a:t>
            </a:r>
          </a:p>
          <a:p>
            <a:pPr>
              <a:buNone/>
            </a:pPr>
            <a:r>
              <a:rPr lang="sr-Latn-BA" sz="2400" dirty="0" smtClean="0"/>
              <a:t>-   Takođe, ljudi treba da imaju osećaj zajedničkog identiteta.Treba da osećaju da se deo lokalne zajednice.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Civilno društvo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BA" sz="2400" dirty="0" smtClean="0"/>
              <a:t>-   U okviru lokalne zajendice postoje mnoge aktivne organizacije : biznisi, volonterske grupe, udruženja građana, političke partije, sindikati, verske zajednice,mediji.</a:t>
            </a:r>
          </a:p>
          <a:p>
            <a:pPr>
              <a:buFontTx/>
              <a:buChar char="-"/>
            </a:pPr>
            <a:r>
              <a:rPr lang="sr-Latn-BA" sz="2400" dirty="0" smtClean="0"/>
              <a:t>U procesu građanske participacije civilno društvo je od velike koristi, imajući u vidu da je opštinama lakše da komuniciraju preko posredničkih organizacija koje predstavljaju određene grupacije u zajednici.</a:t>
            </a:r>
          </a:p>
          <a:p>
            <a:pPr>
              <a:buFontTx/>
              <a:buChar char="-"/>
            </a:pPr>
            <a:r>
              <a:rPr lang="sr-Latn-BA" sz="2400" dirty="0" smtClean="0"/>
              <a:t>Razvijena infrastruktura i znanje OCD.</a:t>
            </a:r>
          </a:p>
          <a:p>
            <a:pPr>
              <a:buNone/>
            </a:pPr>
            <a:r>
              <a:rPr lang="sr-Latn-BA" sz="2400" dirty="0" smtClean="0"/>
              <a:t>-    Takođe je važno posvetiti pažnju tome da u građanskim odborima, radnim grupama, jednako budu zastupljeni ljudi različite starosti, pola, društvenog porekla, obrazovanja, itd.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Koraci u procesu građanske participacije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sr-Latn-BA" sz="2400" dirty="0" smtClean="0"/>
              <a:t>Ako su lokalni uslovi pogodni za građansku participaciju treba doneti odluku o upotrebi građanske participacije kao instrumenta </a:t>
            </a:r>
            <a:r>
              <a:rPr lang="sr-Latn-BA" dirty="0" smtClean="0"/>
              <a:t> </a:t>
            </a:r>
            <a:r>
              <a:rPr lang="sr-Latn-BA" sz="2400" dirty="0" smtClean="0"/>
              <a:t>koji pomaže u bavljenju određenim pitanjima praktične politike.</a:t>
            </a:r>
          </a:p>
          <a:p>
            <a:pPr>
              <a:buFontTx/>
              <a:buChar char="-"/>
            </a:pPr>
            <a:r>
              <a:rPr lang="sr-Latn-BA" sz="2400" dirty="0" smtClean="0"/>
              <a:t>Analiza pitanja : O čijem se problemu radi ?</a:t>
            </a:r>
          </a:p>
          <a:p>
            <a:pPr>
              <a:buFontTx/>
              <a:buChar char="-"/>
            </a:pPr>
            <a:r>
              <a:rPr lang="sr-Latn-BA" sz="2400" dirty="0" smtClean="0"/>
              <a:t>Da li su političari i opštinsku službenici voljni da upotrebe građansku participaciju u rešavanju nekog pitanja ?</a:t>
            </a:r>
          </a:p>
          <a:p>
            <a:pPr>
              <a:buFontTx/>
              <a:buChar char="-"/>
            </a:pPr>
            <a:r>
              <a:rPr lang="sr-Latn-BA" sz="2400" dirty="0" smtClean="0"/>
              <a:t>Da  li postoji budžet za realizaciju ?</a:t>
            </a:r>
          </a:p>
          <a:p>
            <a:pPr>
              <a:buFontTx/>
              <a:buChar char="-"/>
            </a:pPr>
            <a:r>
              <a:rPr lang="sr-Latn-BA" sz="2400" dirty="0" smtClean="0"/>
              <a:t>Da li postoji dovoljno vremena za interakciju i participaciju ?</a:t>
            </a:r>
          </a:p>
          <a:p>
            <a:pPr>
              <a:buNone/>
            </a:pPr>
            <a:r>
              <a:rPr lang="sr-Latn-BA" sz="2400" dirty="0" smtClean="0"/>
              <a:t>-   Da li su ljudi sposobni i voljni da razgovaraju o problemu 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Definisanje nivoa građanske participacije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r-Latn-BA" sz="2400" dirty="0" smtClean="0"/>
              <a:t>Lokalna vlast  treba najpre da definiše količinu uticaja koji  da prepusti  građanima.</a:t>
            </a:r>
          </a:p>
          <a:p>
            <a:pPr>
              <a:buFontTx/>
              <a:buChar char="-"/>
            </a:pPr>
            <a:r>
              <a:rPr lang="sr-Latn-BA" sz="2400" dirty="0" smtClean="0"/>
              <a:t>Lestvica participacije korisna alatka za definisanje vrste participacije koja najbolje odgovara situaciji.</a:t>
            </a:r>
          </a:p>
          <a:p>
            <a:pPr>
              <a:buFontTx/>
              <a:buChar char="-"/>
            </a:pPr>
            <a:r>
              <a:rPr lang="sr-Latn-BA" sz="2400" dirty="0" smtClean="0"/>
              <a:t>Lestvica participacije : informacije, konsultacije, saveti, koprodukcija, zajedničko upravljanje, samouprava.</a:t>
            </a:r>
          </a:p>
          <a:p>
            <a:pPr>
              <a:buNone/>
            </a:pPr>
            <a:r>
              <a:rPr lang="sr-Latn-BA" sz="2400" dirty="0" smtClean="0"/>
              <a:t>-    Informacije, tj. Informisanje ljudi o planovima koje je donela lokalna vlast, konsultacije se odnose na to kada se od ljudi traže ideje i mišljenja o određenim temama putem upitnika, ankete ili javnih skupova.Informacije i konsultacije najčešće u upotrebi u fazi debate.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Definisanje nivoa građanske participacije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sr-Latn-BA" sz="2400" dirty="0" smtClean="0"/>
              <a:t>Saveti se odnose na traženje manje ili više  formalnog  saveta od građana eksperata, grupa ili organizacija koje su uključene u ovaj proces.Koprodukcija se odnosi na to kada građani pojedinci ili organizacije rade zajedno sa lokalnim vlastima u komisijama ili radnim grupama da bi se rešili problemi,napravili planovi ili da bi se potpomoglo sprovođenje aktivnosti.Davanje saveta i koprodukcija u fazi predlaganja projekata.</a:t>
            </a:r>
          </a:p>
          <a:p>
            <a:pPr>
              <a:buFontTx/>
              <a:buChar char="-"/>
            </a:pPr>
            <a:r>
              <a:rPr lang="sr-Latn-BA" sz="2400" dirty="0" smtClean="0"/>
              <a:t>Zajedničko upravljanje podrazumeva da je za donošenje odluka neophodna podrška i lokalnih vlasti i zainteresovanih strana. Samouprava, odnosi se na stvarno delegiranje ovlašćenja i budžeta od strane lokalne vlasti prema građanima.Građani sami postaju odgovorni za odluke koje donose, kao i za sprovođenje tih odluka.</a:t>
            </a:r>
          </a:p>
          <a:p>
            <a:pPr>
              <a:buNone/>
            </a:pPr>
            <a:r>
              <a:rPr lang="sr-Latn-BA" sz="2400" dirty="0" smtClean="0"/>
              <a:t>      Zajedničko upravljanje i samouprava u fazi  sprovođenja projekta.</a:t>
            </a:r>
          </a:p>
          <a:p>
            <a:pPr>
              <a:buNone/>
            </a:pPr>
            <a:r>
              <a:rPr lang="sr-Latn-BA" sz="2400" dirty="0" smtClean="0"/>
              <a:t>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Definisanje strategije kominikacije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sr-Latn-BA" sz="2400" dirty="0" smtClean="0"/>
              <a:t> -   Nakon definisanja količine uticaja koji će biti prepušten građanima u različitim fazama procesa participacije, potrebno je razraditi strateška pitanja :</a:t>
            </a:r>
          </a:p>
          <a:p>
            <a:pPr>
              <a:buFontTx/>
              <a:buChar char="-"/>
            </a:pPr>
            <a:r>
              <a:rPr lang="sr-Latn-BA" sz="2400" dirty="0" smtClean="0"/>
              <a:t>Ko će biti uključen ( zainteresovane strane ) i sa kojom funkcijom ?</a:t>
            </a:r>
          </a:p>
          <a:p>
            <a:pPr>
              <a:buFontTx/>
              <a:buChar char="-"/>
            </a:pPr>
            <a:r>
              <a:rPr lang="sr-Latn-BA" sz="2400" dirty="0" smtClean="0"/>
              <a:t>Koji je cilj za javnost ?</a:t>
            </a:r>
          </a:p>
          <a:p>
            <a:pPr>
              <a:buFontTx/>
              <a:buChar char="-"/>
            </a:pPr>
            <a:r>
              <a:rPr lang="sr-Latn-BA" sz="2400" dirty="0" smtClean="0"/>
              <a:t>Kako će se informacije zajedno sa povratnim informacijama distribuirati zainteresovanim stranama ?</a:t>
            </a:r>
          </a:p>
          <a:p>
            <a:pPr>
              <a:buFontTx/>
              <a:buChar char="-"/>
            </a:pPr>
            <a:r>
              <a:rPr lang="sr-Latn-BA" sz="2400" dirty="0" smtClean="0"/>
              <a:t>Kako se treba nositi sa različitim nivoima znanja svih učestvujućih strana ?</a:t>
            </a:r>
          </a:p>
          <a:p>
            <a:pPr>
              <a:buFontTx/>
              <a:buChar char="-"/>
            </a:pPr>
            <a:r>
              <a:rPr lang="sr-Latn-BA" sz="2400" dirty="0" smtClean="0"/>
              <a:t>Kakav je odnos između ovog procesa i službenog procesa donošenja odluka ?</a:t>
            </a:r>
          </a:p>
          <a:p>
            <a:pPr>
              <a:buNone/>
            </a:pPr>
            <a:r>
              <a:rPr lang="sr-Latn-BA" sz="2400" dirty="0" smtClean="0"/>
              <a:t>-   Kakva će biti strategija za odnose sa medijima 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2116</Words>
  <Application>Microsoft Office PowerPoint</Application>
  <PresentationFormat>On-screen Show (4:3)</PresentationFormat>
  <Paragraphs>103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Građanska participacija</vt:lpstr>
      <vt:lpstr>Dobra uprava</vt:lpstr>
      <vt:lpstr>Uslovi građanske participacije</vt:lpstr>
      <vt:lpstr>Građani</vt:lpstr>
      <vt:lpstr>Civilno društvo</vt:lpstr>
      <vt:lpstr>Koraci u procesu građanske participacije</vt:lpstr>
      <vt:lpstr>Definisanje nivoa građanske participacije</vt:lpstr>
      <vt:lpstr>Definisanje nivoa građanske participacije</vt:lpstr>
      <vt:lpstr>Definisanje strategije kominikacije</vt:lpstr>
      <vt:lpstr>Nalaženje instrumenata</vt:lpstr>
      <vt:lpstr>Organizaciona struktura</vt:lpstr>
      <vt:lpstr>Upravljanje procesom</vt:lpstr>
      <vt:lpstr>Evaluacija</vt:lpstr>
      <vt:lpstr>Ka nacionalnoj politici </vt:lpstr>
      <vt:lpstr>KONCEPT UČEŠĆA JAVNOSTI I NEKE BITNE DEFINICIJE</vt:lpstr>
      <vt:lpstr>KONCEPT UČEŠĆA JAVNOSTI I NEKE BITNE DEFINICIJE</vt:lpstr>
      <vt:lpstr>KONCEPT UČEŠĆA JAVNOSTI I NEKE BITNE DEFINICIJE</vt:lpstr>
      <vt:lpstr>KONCEPT UČEŠĆA JAVNOSTI I NEKE BITNE DEFINICIJE</vt:lpstr>
      <vt:lpstr>Zaključak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Građanska participacija</dc:title>
  <dc:creator>Slobodan</dc:creator>
  <cp:lastModifiedBy>a</cp:lastModifiedBy>
  <cp:revision>33</cp:revision>
  <dcterms:created xsi:type="dcterms:W3CDTF">2013-05-03T08:19:44Z</dcterms:created>
  <dcterms:modified xsi:type="dcterms:W3CDTF">2019-10-24T15:59:07Z</dcterms:modified>
</cp:coreProperties>
</file>